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6" r:id="rId9"/>
    <p:sldId id="267" r:id="rId10"/>
    <p:sldId id="269" r:id="rId11"/>
    <p:sldId id="272" r:id="rId12"/>
    <p:sldId id="265" r:id="rId13"/>
    <p:sldId id="274" r:id="rId14"/>
    <p:sldId id="275" r:id="rId15"/>
    <p:sldId id="268" r:id="rId16"/>
    <p:sldId id="273" r:id="rId17"/>
    <p:sldId id="270" r:id="rId18"/>
    <p:sldId id="271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C27BD-FE01-4546-93C6-53494172791B}" type="datetimeFigureOut">
              <a:rPr lang="fr-FR" smtClean="0"/>
              <a:t>12/12/2021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D19F3-245C-418C-8E15-9C50015151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10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C27BD-FE01-4546-93C6-53494172791B}" type="datetimeFigureOut">
              <a:rPr lang="fr-FR" smtClean="0"/>
              <a:t>12/12/2021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D19F3-245C-418C-8E15-9C50015151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6261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C27BD-FE01-4546-93C6-53494172791B}" type="datetimeFigureOut">
              <a:rPr lang="fr-FR" smtClean="0"/>
              <a:t>12/12/2021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D19F3-245C-418C-8E15-9C50015151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5482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C27BD-FE01-4546-93C6-53494172791B}" type="datetimeFigureOut">
              <a:rPr lang="fr-FR" smtClean="0"/>
              <a:t>12/12/2021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D19F3-245C-418C-8E15-9C50015151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5170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C27BD-FE01-4546-93C6-53494172791B}" type="datetimeFigureOut">
              <a:rPr lang="fr-FR" smtClean="0"/>
              <a:t>12/12/2021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D19F3-245C-418C-8E15-9C50015151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7041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C27BD-FE01-4546-93C6-53494172791B}" type="datetimeFigureOut">
              <a:rPr lang="fr-FR" smtClean="0"/>
              <a:t>12/12/2021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D19F3-245C-418C-8E15-9C50015151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530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C27BD-FE01-4546-93C6-53494172791B}" type="datetimeFigureOut">
              <a:rPr lang="fr-FR" smtClean="0"/>
              <a:t>12/12/2021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D19F3-245C-418C-8E15-9C50015151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6102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C27BD-FE01-4546-93C6-53494172791B}" type="datetimeFigureOut">
              <a:rPr lang="fr-FR" smtClean="0"/>
              <a:t>12/12/2021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D19F3-245C-418C-8E15-9C50015151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4992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C27BD-FE01-4546-93C6-53494172791B}" type="datetimeFigureOut">
              <a:rPr lang="fr-FR" smtClean="0"/>
              <a:t>12/12/2021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D19F3-245C-418C-8E15-9C50015151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33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C27BD-FE01-4546-93C6-53494172791B}" type="datetimeFigureOut">
              <a:rPr lang="fr-FR" smtClean="0"/>
              <a:t>12/12/2021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D19F3-245C-418C-8E15-9C50015151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019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C27BD-FE01-4546-93C6-53494172791B}" type="datetimeFigureOut">
              <a:rPr lang="fr-FR" smtClean="0"/>
              <a:t>12/12/2021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D19F3-245C-418C-8E15-9C50015151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5127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C27BD-FE01-4546-93C6-53494172791B}" type="datetimeFigureOut">
              <a:rPr lang="fr-FR" smtClean="0"/>
              <a:t>12/12/2021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D19F3-245C-418C-8E15-9C50015151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5037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Les nouvelles technologies dans le domaine du diabète</a:t>
            </a:r>
          </a:p>
        </p:txBody>
      </p:sp>
    </p:spTree>
    <p:extLst>
      <p:ext uri="{BB962C8B-B14F-4D97-AF65-F5344CB8AC3E}">
        <p14:creationId xmlns:p14="http://schemas.microsoft.com/office/powerpoint/2010/main" val="1648028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système </a:t>
            </a:r>
            <a:r>
              <a:rPr lang="fr-FR" dirty="0" err="1"/>
              <a:t>Omnipod</a:t>
            </a:r>
            <a:r>
              <a:rPr lang="fr-FR" dirty="0"/>
              <a:t> 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786" y="0"/>
            <a:ext cx="5334000" cy="3048000"/>
          </a:xfrm>
        </p:spPr>
      </p:pic>
      <p:sp>
        <p:nvSpPr>
          <p:cNvPr id="5" name="ZoneTexte 4"/>
          <p:cNvSpPr txBox="1"/>
          <p:nvPr/>
        </p:nvSpPr>
        <p:spPr>
          <a:xfrm>
            <a:off x="567684" y="2731805"/>
            <a:ext cx="101743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800" dirty="0"/>
              <a:t>Pompe « patch » </a:t>
            </a:r>
            <a:r>
              <a:rPr lang="fr-FR" sz="2800" dirty="0">
                <a:sym typeface="Wingdings" panose="05000000000000000000" pitchFamily="2" charset="2"/>
              </a:rPr>
              <a:t> </a:t>
            </a:r>
            <a:r>
              <a:rPr lang="fr-FR" sz="2800" dirty="0"/>
              <a:t>réservoir en contact direct avec la peau</a:t>
            </a:r>
          </a:p>
          <a:p>
            <a:pPr marL="285750" indent="-285750">
              <a:buFontTx/>
              <a:buChar char="-"/>
            </a:pPr>
            <a:r>
              <a:rPr lang="fr-FR" sz="2800" dirty="0"/>
              <a:t>Réservoir de 200UI d’insuline maximum (moins pratique chez DT2)</a:t>
            </a:r>
          </a:p>
          <a:p>
            <a:pPr marL="285750" indent="-285750">
              <a:buFontTx/>
              <a:buChar char="-"/>
            </a:pPr>
            <a:r>
              <a:rPr lang="fr-FR" sz="2800" dirty="0" err="1"/>
              <a:t>Pod</a:t>
            </a:r>
            <a:r>
              <a:rPr lang="fr-FR" sz="2800" dirty="0"/>
              <a:t> de la taille d’un smartphone</a:t>
            </a:r>
          </a:p>
        </p:txBody>
      </p:sp>
    </p:spTree>
    <p:extLst>
      <p:ext uri="{BB962C8B-B14F-4D97-AF65-F5344CB8AC3E}">
        <p14:creationId xmlns:p14="http://schemas.microsoft.com/office/powerpoint/2010/main" val="3784884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Réservoir de la pompe </a:t>
            </a:r>
            <a:r>
              <a:rPr lang="fr-FR" dirty="0" err="1"/>
              <a:t>Omnipod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384" y="1878467"/>
            <a:ext cx="5728616" cy="409779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700" y="1690688"/>
            <a:ext cx="6057900" cy="466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499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213473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fr-FR" dirty="0"/>
              <a:t>Les boucles fermées, une approche vers un « pancréas </a:t>
            </a:r>
            <a:r>
              <a:rPr lang="fr-FR" dirty="0" err="1"/>
              <a:t>articiel</a:t>
            </a:r>
            <a:r>
              <a:rPr lang="fr-FR" dirty="0"/>
              <a:t> »</a:t>
            </a:r>
          </a:p>
        </p:txBody>
      </p:sp>
    </p:spTree>
    <p:extLst>
      <p:ext uri="{BB962C8B-B14F-4D97-AF65-F5344CB8AC3E}">
        <p14:creationId xmlns:p14="http://schemas.microsoft.com/office/powerpoint/2010/main" val="649008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23D15C-B542-45D8-B0F8-030DA6E48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Diabeloop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A2E4BD-15A0-48C3-A9D7-8C7E71860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1980"/>
            <a:ext cx="10515600" cy="4351338"/>
          </a:xfrm>
        </p:spPr>
        <p:txBody>
          <a:bodyPr/>
          <a:lstStyle/>
          <a:p>
            <a:r>
              <a:rPr lang="fr-FR" dirty="0"/>
              <a:t>Système remboursé en France depuis septembre 2021</a:t>
            </a:r>
          </a:p>
        </p:txBody>
      </p:sp>
      <p:pic>
        <p:nvPicPr>
          <p:cNvPr id="1026" name="Picture 2" descr="Afficher l’image source">
            <a:extLst>
              <a:ext uri="{FF2B5EF4-FFF2-40B4-BE49-F238E27FC236}">
                <a16:creationId xmlns:a16="http://schemas.microsoft.com/office/drawing/2014/main" id="{C28F2821-455F-4796-A481-1324B738A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980" y="2402970"/>
            <a:ext cx="5004987" cy="398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14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41B016-7FAF-430F-9582-4FEF22802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Diabeloop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1BFFB8-F314-43BA-A7AF-FA38DBBF7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5867" y="1910629"/>
            <a:ext cx="6141077" cy="3036742"/>
          </a:xfrm>
        </p:spPr>
        <p:txBody>
          <a:bodyPr/>
          <a:lstStyle/>
          <a:p>
            <a:r>
              <a:rPr lang="fr-FR" dirty="0"/>
              <a:t>Pompe </a:t>
            </a:r>
            <a:r>
              <a:rPr lang="fr-FR" dirty="0" err="1"/>
              <a:t>Kaleido</a:t>
            </a:r>
            <a:r>
              <a:rPr lang="fr-FR" dirty="0"/>
              <a:t> </a:t>
            </a:r>
          </a:p>
        </p:txBody>
      </p:sp>
      <p:pic>
        <p:nvPicPr>
          <p:cNvPr id="2050" name="Picture 2" descr="Afficher l’image source">
            <a:extLst>
              <a:ext uri="{FF2B5EF4-FFF2-40B4-BE49-F238E27FC236}">
                <a16:creationId xmlns:a16="http://schemas.microsoft.com/office/drawing/2014/main" id="{5817F77B-5115-4AF1-AB96-8BA7846BB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020" y="2304159"/>
            <a:ext cx="4307498" cy="366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964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système </a:t>
            </a:r>
            <a:r>
              <a:rPr lang="fr-FR" dirty="0" err="1"/>
              <a:t>Medtronic</a:t>
            </a:r>
            <a:r>
              <a:rPr lang="fr-FR" dirty="0"/>
              <a:t> 780G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122" y="0"/>
            <a:ext cx="3268694" cy="380258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85800" y="2474460"/>
            <a:ext cx="76091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800" dirty="0"/>
              <a:t>Boîtier quasi similaire à la précédente version 640G</a:t>
            </a:r>
          </a:p>
          <a:p>
            <a:pPr marL="285750" indent="-285750">
              <a:buFontTx/>
              <a:buChar char="-"/>
            </a:pPr>
            <a:r>
              <a:rPr lang="fr-FR" sz="2800" dirty="0"/>
              <a:t>Fonctionnement avec un nouveau capteur Guardian </a:t>
            </a:r>
            <a:r>
              <a:rPr lang="fr-FR" sz="2800" dirty="0" err="1"/>
              <a:t>Sensor</a:t>
            </a:r>
            <a:r>
              <a:rPr lang="fr-FR" sz="2800" dirty="0"/>
              <a:t> 3</a:t>
            </a:r>
          </a:p>
          <a:p>
            <a:pPr marL="285750" indent="-285750">
              <a:buFontTx/>
              <a:buChar char="-"/>
            </a:pPr>
            <a:r>
              <a:rPr lang="fr-FR" sz="2800" dirty="0"/>
              <a:t>Nécessité d’une calibration 2 à 3 fois par jour  </a:t>
            </a:r>
          </a:p>
        </p:txBody>
      </p:sp>
    </p:spTree>
    <p:extLst>
      <p:ext uri="{BB962C8B-B14F-4D97-AF65-F5344CB8AC3E}">
        <p14:creationId xmlns:p14="http://schemas.microsoft.com/office/powerpoint/2010/main" val="3992545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système Tandem T-slim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502229" y="1877786"/>
            <a:ext cx="73478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800" dirty="0"/>
              <a:t>Pompe entièrement tactile </a:t>
            </a:r>
          </a:p>
          <a:p>
            <a:pPr marL="285750" indent="-285750">
              <a:buFontTx/>
              <a:buChar char="-"/>
            </a:pPr>
            <a:r>
              <a:rPr lang="fr-FR" sz="2800" dirty="0"/>
              <a:t>Pompe avec tubulure </a:t>
            </a:r>
          </a:p>
          <a:p>
            <a:endParaRPr lang="fr-FR" sz="2800" dirty="0"/>
          </a:p>
          <a:p>
            <a:endParaRPr lang="fr-FR" sz="2800" dirty="0"/>
          </a:p>
          <a:p>
            <a:r>
              <a:rPr lang="fr-FR" sz="2800" dirty="0"/>
              <a:t>2 systèmes d’utilisation</a:t>
            </a:r>
          </a:p>
          <a:p>
            <a:pPr marL="285750" indent="-285750">
              <a:buFontTx/>
              <a:buChar char="-"/>
            </a:pPr>
            <a:r>
              <a:rPr lang="fr-FR" sz="2800" dirty="0"/>
              <a:t>Basal IQ : arrêt prédictif en cas d’hypoglycémie </a:t>
            </a:r>
          </a:p>
          <a:p>
            <a:pPr marL="285750" indent="-285750">
              <a:buFontTx/>
              <a:buChar char="-"/>
            </a:pPr>
            <a:r>
              <a:rPr lang="fr-FR" sz="2800" dirty="0"/>
              <a:t>Control IQ : système de boucle fermée 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766" y="58503"/>
            <a:ext cx="4491791" cy="316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236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d’une patiente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93" y="2751363"/>
            <a:ext cx="12066814" cy="360716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016829" y="2073729"/>
            <a:ext cx="4065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FF0000"/>
                </a:solidFill>
              </a:rPr>
              <a:t>AVANT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0151" y="166645"/>
            <a:ext cx="3286125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19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d’une patiente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17" y="3226211"/>
            <a:ext cx="11563366" cy="265271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016829" y="2073729"/>
            <a:ext cx="4065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FF0000"/>
                </a:solidFill>
              </a:rPr>
              <a:t>APRES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6537" y="21365"/>
            <a:ext cx="1164092" cy="320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783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La surveillance glycémique </a:t>
            </a:r>
          </a:p>
        </p:txBody>
      </p:sp>
    </p:spTree>
    <p:extLst>
      <p:ext uri="{BB962C8B-B14F-4D97-AF65-F5344CB8AC3E}">
        <p14:creationId xmlns:p14="http://schemas.microsoft.com/office/powerpoint/2010/main" val="3823662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mesure du glucose en continu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731" y="1219200"/>
            <a:ext cx="4019469" cy="549514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38200" y="1485900"/>
            <a:ext cx="64643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000" dirty="0"/>
              <a:t>Les  glycémies capillaires, réalisées ponctuellement, ne reflètent pas fidèlement les variations glycémiques sur une journée.</a:t>
            </a:r>
          </a:p>
          <a:p>
            <a:pPr marL="285750" indent="-285750">
              <a:buFontTx/>
              <a:buChar char="-"/>
            </a:pPr>
            <a:r>
              <a:rPr lang="fr-FR" sz="2000" dirty="0"/>
              <a:t>Décalage de 5 à 15 minutes entre la glycémie capillaire et la glycémie interstitielle </a:t>
            </a:r>
          </a:p>
          <a:p>
            <a:pPr marL="285750" indent="-285750">
              <a:buFontTx/>
              <a:buChar char="-"/>
            </a:pPr>
            <a:endParaRPr lang="fr-FR" sz="2000" dirty="0"/>
          </a:p>
          <a:p>
            <a:r>
              <a:rPr lang="fr-FR" sz="2000" dirty="0"/>
              <a:t>Les dispositifs actuels comportent généralement :</a:t>
            </a:r>
          </a:p>
          <a:p>
            <a:pPr marL="285750" indent="-285750">
              <a:buFontTx/>
              <a:buChar char="-"/>
            </a:pPr>
            <a:r>
              <a:rPr lang="fr-FR" sz="2000" b="1" dirty="0"/>
              <a:t>Un capteur </a:t>
            </a:r>
            <a:r>
              <a:rPr lang="fr-FR" sz="2000" dirty="0"/>
              <a:t>: à placer soi-même. Il détecte et mesure le glucose interstitiel en émettant un signal  électrique dont l’intensité est variable selon la concentration de glucose.</a:t>
            </a:r>
          </a:p>
          <a:p>
            <a:pPr marL="285750" indent="-285750">
              <a:buFontTx/>
              <a:buChar char="-"/>
            </a:pPr>
            <a:r>
              <a:rPr lang="fr-FR" sz="2000" b="1" dirty="0"/>
              <a:t>Un transmetteur </a:t>
            </a:r>
            <a:r>
              <a:rPr lang="fr-FR" sz="2000" dirty="0"/>
              <a:t>: il communique le signal électrique du capteur au récepteur.</a:t>
            </a:r>
          </a:p>
          <a:p>
            <a:pPr marL="285750" indent="-285750">
              <a:buFontTx/>
              <a:buChar char="-"/>
            </a:pPr>
            <a:r>
              <a:rPr lang="fr-FR" sz="2000" b="1" dirty="0"/>
              <a:t>Un récepteur </a:t>
            </a:r>
            <a:r>
              <a:rPr lang="fr-FR" sz="2000" dirty="0"/>
              <a:t>: il reçoit le signal via une liaison sans fil à intervalles réguliers et affiche les données. Le récepteur peut être soit une pompe à insuline, un lecteur de glycémie ou un moniteur spécifique (un smartphone, par exemple).</a:t>
            </a:r>
          </a:p>
          <a:p>
            <a:pPr marL="285750" indent="-285750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1198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système Free style libre 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097" y="365125"/>
            <a:ext cx="3376903" cy="2999026"/>
          </a:xfrm>
        </p:spPr>
      </p:pic>
      <p:sp>
        <p:nvSpPr>
          <p:cNvPr id="5" name="ZoneTexte 4"/>
          <p:cNvSpPr txBox="1"/>
          <p:nvPr/>
        </p:nvSpPr>
        <p:spPr>
          <a:xfrm>
            <a:off x="635000" y="1407659"/>
            <a:ext cx="83081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400" dirty="0"/>
              <a:t>Système de mesure flash d’auto-surveillance du glucose interstitiel</a:t>
            </a:r>
          </a:p>
          <a:p>
            <a:pPr marL="285750" indent="-285750">
              <a:buFontTx/>
              <a:buChar char="-"/>
            </a:pPr>
            <a:r>
              <a:rPr lang="fr-FR" sz="2400" dirty="0"/>
              <a:t>Remboursé en France depuis le 1</a:t>
            </a:r>
            <a:r>
              <a:rPr lang="fr-FR" sz="2400" baseline="30000" dirty="0"/>
              <a:t>er</a:t>
            </a:r>
            <a:r>
              <a:rPr lang="fr-FR" sz="2400" dirty="0"/>
              <a:t> juin 2017</a:t>
            </a:r>
          </a:p>
          <a:p>
            <a:pPr marL="285750" indent="-285750">
              <a:buFontTx/>
              <a:buChar char="-"/>
            </a:pPr>
            <a:r>
              <a:rPr lang="fr-FR" sz="2400" dirty="0"/>
              <a:t>Patients de type 1 ou de type 2 (adultes et enfants ≥ 4 ans) traités par insulinothérapie intensifiée, pompe à insuline ou multi-injections ≥ 3/j et une auto-surveillance glycémique pluriquotidienne (≥ 3/j).</a:t>
            </a:r>
          </a:p>
          <a:p>
            <a:pPr marL="285750" indent="-285750">
              <a:buFontTx/>
              <a:buChar char="-"/>
            </a:pPr>
            <a:r>
              <a:rPr lang="fr-FR" sz="2400" dirty="0"/>
              <a:t>Possibilité d’utiliser un smartphone pour contrôler sa glycémie, avec l’application </a:t>
            </a:r>
            <a:r>
              <a:rPr lang="fr-FR" sz="2400" dirty="0" err="1"/>
              <a:t>LibreLink</a:t>
            </a:r>
            <a:r>
              <a:rPr lang="fr-FR" sz="2400" dirty="0"/>
              <a:t> App</a:t>
            </a:r>
          </a:p>
          <a:p>
            <a:pPr marL="285750" indent="-285750">
              <a:buFontTx/>
              <a:buChar char="-"/>
            </a:pPr>
            <a:r>
              <a:rPr lang="fr-FR" sz="2400" dirty="0"/>
              <a:t>Données disponibles pour les diabétologues sur un cloud sécurisé </a:t>
            </a:r>
            <a:r>
              <a:rPr lang="fr-FR" sz="2400" dirty="0" err="1"/>
              <a:t>Libreview</a:t>
            </a:r>
            <a:endParaRPr lang="fr-FR" sz="2400" dirty="0"/>
          </a:p>
          <a:p>
            <a:pPr marL="285750" indent="-285750">
              <a:buFontTx/>
              <a:buChar char="-"/>
            </a:pPr>
            <a:r>
              <a:rPr lang="fr-FR" sz="2400" dirty="0"/>
              <a:t>Prescription initiale par un diabétologue, mais renouvellement possible par le médecin traitant </a:t>
            </a:r>
          </a:p>
          <a:p>
            <a:pPr marL="285750" indent="-285750">
              <a:buFontTx/>
              <a:buChar char="-"/>
            </a:pPr>
            <a:r>
              <a:rPr lang="fr-FR" sz="2400" dirty="0"/>
              <a:t>Changement du capteur tous les 14 jours</a:t>
            </a:r>
          </a:p>
        </p:txBody>
      </p:sp>
    </p:spTree>
    <p:extLst>
      <p:ext uri="{BB962C8B-B14F-4D97-AF65-F5344CB8AC3E}">
        <p14:creationId xmlns:p14="http://schemas.microsoft.com/office/powerpoint/2010/main" val="726149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système Free style libre 2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216" y="365125"/>
            <a:ext cx="4378198" cy="2842986"/>
          </a:xfrm>
        </p:spPr>
      </p:pic>
      <p:sp>
        <p:nvSpPr>
          <p:cNvPr id="7" name="ZoneTexte 6"/>
          <p:cNvSpPr txBox="1"/>
          <p:nvPr/>
        </p:nvSpPr>
        <p:spPr>
          <a:xfrm>
            <a:off x="656254" y="2044473"/>
            <a:ext cx="7442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400" dirty="0"/>
              <a:t>Disponible en France depuis l’été 2021</a:t>
            </a:r>
          </a:p>
          <a:p>
            <a:pPr marL="285750" indent="-285750">
              <a:buFontTx/>
              <a:buChar char="-"/>
            </a:pPr>
            <a:r>
              <a:rPr lang="fr-FR" sz="2400" dirty="0"/>
              <a:t>Le dispositif utilise la technologie Bluetooth contrairement à la précédente version</a:t>
            </a:r>
          </a:p>
          <a:p>
            <a:pPr marL="285750" indent="-285750">
              <a:buFontTx/>
              <a:buChar char="-"/>
            </a:pPr>
            <a:r>
              <a:rPr lang="fr-FR" sz="2400" dirty="0"/>
              <a:t>Système d’alarmes en temps réel en cas d’</a:t>
            </a:r>
            <a:r>
              <a:rPr lang="fr-FR" sz="2400" dirty="0" err="1"/>
              <a:t>hypoglcyémies</a:t>
            </a:r>
            <a:r>
              <a:rPr lang="fr-FR" sz="2400" dirty="0"/>
              <a:t> et/ou d’hyperglycémies</a:t>
            </a:r>
          </a:p>
          <a:p>
            <a:pPr marL="285750" indent="-285750">
              <a:buFontTx/>
              <a:buChar char="-"/>
            </a:pPr>
            <a:r>
              <a:rPr lang="fr-FR" sz="2400" dirty="0"/>
              <a:t>Utilisation possible avec un smartphone via l’application dédiée</a:t>
            </a:r>
          </a:p>
          <a:p>
            <a:pPr marL="285750" indent="-285750">
              <a:buFontTx/>
              <a:buChar char="-"/>
            </a:pPr>
            <a:r>
              <a:rPr lang="fr-FR" sz="2400" dirty="0">
                <a:effectLst/>
              </a:rPr>
              <a:t>Une alarme de perte du signal est </a:t>
            </a:r>
            <a:r>
              <a:rPr lang="fr-FR" sz="2400" dirty="0" err="1">
                <a:effectLst/>
              </a:rPr>
              <a:t>également</a:t>
            </a:r>
            <a:r>
              <a:rPr lang="fr-FR" sz="2400" dirty="0">
                <a:effectLst/>
              </a:rPr>
              <a:t> </a:t>
            </a:r>
            <a:r>
              <a:rPr lang="fr-FR" sz="2400" dirty="0" err="1">
                <a:effectLst/>
              </a:rPr>
              <a:t>présente</a:t>
            </a:r>
            <a:r>
              <a:rPr lang="fr-FR" sz="2400" dirty="0">
                <a:effectLst/>
              </a:rPr>
              <a:t> et permet, lorsque le capteur ne communique plus avec le </a:t>
            </a:r>
            <a:r>
              <a:rPr lang="fr-FR" sz="2400" dirty="0" err="1">
                <a:effectLst/>
              </a:rPr>
              <a:t>téléphone</a:t>
            </a:r>
            <a:r>
              <a:rPr lang="fr-FR" sz="2400" dirty="0">
                <a:effectLst/>
              </a:rPr>
              <a:t> plus de 20 minutes, de le signaler.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458836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système </a:t>
            </a:r>
            <a:r>
              <a:rPr lang="fr-FR" dirty="0" err="1"/>
              <a:t>Dexcom</a:t>
            </a:r>
            <a:r>
              <a:rPr lang="fr-FR" dirty="0"/>
              <a:t> G6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222" y="6463"/>
            <a:ext cx="4998778" cy="3368449"/>
          </a:xfrm>
        </p:spPr>
      </p:pic>
      <p:sp>
        <p:nvSpPr>
          <p:cNvPr id="5" name="ZoneTexte 4"/>
          <p:cNvSpPr txBox="1"/>
          <p:nvPr/>
        </p:nvSpPr>
        <p:spPr>
          <a:xfrm>
            <a:off x="338987" y="1690688"/>
            <a:ext cx="815186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400" dirty="0"/>
              <a:t>Ouvert au remboursement en France depuis décembre 2020</a:t>
            </a:r>
          </a:p>
          <a:p>
            <a:pPr marL="285750" indent="-285750">
              <a:buFontTx/>
              <a:buChar char="-"/>
            </a:pPr>
            <a:r>
              <a:rPr lang="fr-FR" sz="2400" dirty="0"/>
              <a:t>Conditions de remboursement </a:t>
            </a:r>
          </a:p>
          <a:p>
            <a:pPr marL="742950" lvl="1" indent="-285750">
              <a:buFontTx/>
              <a:buChar char="-"/>
            </a:pPr>
            <a:r>
              <a:rPr lang="fr-FR" sz="2400" dirty="0"/>
              <a:t>diabétiques de type 1</a:t>
            </a:r>
          </a:p>
          <a:p>
            <a:pPr marL="742950" lvl="1" indent="-285750">
              <a:buFontTx/>
              <a:buChar char="-"/>
            </a:pPr>
            <a:r>
              <a:rPr lang="fr-FR" sz="2400" dirty="0"/>
              <a:t>âge &gt; 2 ans</a:t>
            </a:r>
          </a:p>
          <a:p>
            <a:pPr marL="742950" lvl="1" indent="-285750">
              <a:buFontTx/>
              <a:buChar char="-"/>
            </a:pPr>
            <a:r>
              <a:rPr lang="fr-FR" sz="2400" dirty="0"/>
              <a:t>HbA1c &gt; 8% en dépit d’une insulinothérapie intensifiée bien conduite (par pompe externe ou multi-injections) et d’une autosurveillance glycémique pluriquotidienne </a:t>
            </a:r>
          </a:p>
          <a:p>
            <a:pPr marL="742950" lvl="1" indent="-285750">
              <a:buFontTx/>
              <a:buChar char="-"/>
            </a:pPr>
            <a:r>
              <a:rPr lang="fr-FR" sz="2400" dirty="0"/>
              <a:t>Patient ayant présenté des hypoglycémies sévères ayant conduit à des interventions médicales en urgence,</a:t>
            </a:r>
          </a:p>
          <a:p>
            <a:pPr marL="285750" indent="-285750">
              <a:buFontTx/>
              <a:buChar char="-"/>
            </a:pPr>
            <a:r>
              <a:rPr lang="fr-FR" sz="2400" dirty="0"/>
              <a:t>Aucune calibration nécessaire contrairement au précédent système </a:t>
            </a:r>
            <a:r>
              <a:rPr lang="fr-FR" sz="2400" dirty="0" err="1"/>
              <a:t>Dexcom</a:t>
            </a:r>
            <a:r>
              <a:rPr lang="fr-FR" sz="2400" dirty="0"/>
              <a:t> G4</a:t>
            </a:r>
          </a:p>
          <a:p>
            <a:pPr marL="285750" indent="-285750">
              <a:buFontTx/>
              <a:buChar char="-"/>
            </a:pPr>
            <a:r>
              <a:rPr lang="fr-FR" sz="2400" dirty="0"/>
              <a:t>Compatible avec l’utilisation de nombreuses pompe à insuline </a:t>
            </a:r>
          </a:p>
        </p:txBody>
      </p:sp>
    </p:spTree>
    <p:extLst>
      <p:ext uri="{BB962C8B-B14F-4D97-AF65-F5344CB8AC3E}">
        <p14:creationId xmlns:p14="http://schemas.microsoft.com/office/powerpoint/2010/main" val="215379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Les pompes à insuline</a:t>
            </a:r>
          </a:p>
        </p:txBody>
      </p:sp>
    </p:spTree>
    <p:extLst>
      <p:ext uri="{BB962C8B-B14F-4D97-AF65-F5344CB8AC3E}">
        <p14:creationId xmlns:p14="http://schemas.microsoft.com/office/powerpoint/2010/main" val="2244797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système </a:t>
            </a:r>
            <a:r>
              <a:rPr lang="fr-FR" dirty="0" err="1"/>
              <a:t>Medtronic</a:t>
            </a:r>
            <a:r>
              <a:rPr lang="fr-FR" dirty="0"/>
              <a:t> 640G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045" y="0"/>
            <a:ext cx="3525498" cy="3525498"/>
          </a:xfrm>
        </p:spPr>
      </p:pic>
      <p:sp>
        <p:nvSpPr>
          <p:cNvPr id="7" name="ZoneTexte 6"/>
          <p:cNvSpPr txBox="1"/>
          <p:nvPr/>
        </p:nvSpPr>
        <p:spPr>
          <a:xfrm>
            <a:off x="1094015" y="1762749"/>
            <a:ext cx="76417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400" dirty="0"/>
              <a:t>Pompe à tubulure </a:t>
            </a:r>
          </a:p>
          <a:p>
            <a:pPr marL="285750" indent="-285750">
              <a:buFontTx/>
              <a:buChar char="-"/>
            </a:pPr>
            <a:r>
              <a:rPr lang="fr-FR" sz="2400" dirty="0"/>
              <a:t>Possibilité d’utiliser chez les patients DT2</a:t>
            </a:r>
          </a:p>
          <a:p>
            <a:pPr marL="285750" indent="-285750">
              <a:buFontTx/>
              <a:buChar char="-"/>
            </a:pPr>
            <a:r>
              <a:rPr lang="fr-FR" sz="2400" dirty="0"/>
              <a:t>Réservoir avec une grande capacité 3 </a:t>
            </a:r>
            <a:r>
              <a:rPr lang="fr-FR" sz="2400" dirty="0" err="1"/>
              <a:t>mL</a:t>
            </a:r>
            <a:r>
              <a:rPr lang="fr-FR" sz="2400" dirty="0"/>
              <a:t> = 300UI</a:t>
            </a:r>
          </a:p>
          <a:p>
            <a:pPr marL="285750" indent="-285750">
              <a:buFontTx/>
              <a:buChar char="-"/>
            </a:pPr>
            <a:r>
              <a:rPr lang="fr-FR" sz="2400" dirty="0"/>
              <a:t>Réglage d’une basale horaire, possibilité de basale temporaire </a:t>
            </a:r>
          </a:p>
          <a:p>
            <a:pPr marL="285750" indent="-285750">
              <a:buFontTx/>
              <a:buChar char="-"/>
            </a:pPr>
            <a:r>
              <a:rPr lang="fr-FR" sz="2400" dirty="0"/>
              <a:t>L’administration des bolus  peut être aidé par un « assistant bolus », permet d’enregistrer des ratios d’insuline </a:t>
            </a:r>
          </a:p>
          <a:p>
            <a:pPr marL="285750" indent="-285750">
              <a:buFontTx/>
              <a:buChar char="-"/>
            </a:pPr>
            <a:r>
              <a:rPr lang="fr-FR" sz="2400" dirty="0"/>
              <a:t>Fonctionnement avec 1 pile AA 1,5V</a:t>
            </a:r>
          </a:p>
        </p:txBody>
      </p:sp>
    </p:spTree>
    <p:extLst>
      <p:ext uri="{BB962C8B-B14F-4D97-AF65-F5344CB8AC3E}">
        <p14:creationId xmlns:p14="http://schemas.microsoft.com/office/powerpoint/2010/main" val="2014255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Medtronic</a:t>
            </a:r>
            <a:r>
              <a:rPr lang="fr-FR" dirty="0"/>
              <a:t> 640G + capteur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98231" y="2023539"/>
            <a:ext cx="909501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000" dirty="0"/>
              <a:t>Fonction « </a:t>
            </a:r>
            <a:r>
              <a:rPr lang="fr-FR" sz="2000" dirty="0" err="1"/>
              <a:t>hypominimizer</a:t>
            </a:r>
            <a:r>
              <a:rPr lang="fr-FR" sz="2000" dirty="0"/>
              <a:t> » : arrêt prédictif de la pompe en cas d’hypoglycémie </a:t>
            </a:r>
          </a:p>
          <a:p>
            <a:pPr marL="285750" indent="-285750">
              <a:buFontTx/>
              <a:buChar char="-"/>
            </a:pPr>
            <a:r>
              <a:rPr lang="fr-FR" sz="2000" dirty="0"/>
              <a:t>Nécessité que la pompe soit couplée à un CGM de type </a:t>
            </a:r>
            <a:r>
              <a:rPr lang="fr-FR" sz="2000" dirty="0" err="1"/>
              <a:t>Enlite</a:t>
            </a:r>
            <a:endParaRPr lang="fr-FR" sz="2000" dirty="0"/>
          </a:p>
          <a:p>
            <a:pPr marL="285750" indent="-285750">
              <a:buFontTx/>
              <a:buChar char="-"/>
            </a:pPr>
            <a:r>
              <a:rPr lang="fr-FR" sz="2000" dirty="0"/>
              <a:t>Le système nécessite entre 2 et 3 calibrations par jour </a:t>
            </a:r>
          </a:p>
          <a:p>
            <a:pPr marL="285750" indent="-285750">
              <a:buFontTx/>
              <a:buChar char="-"/>
            </a:pPr>
            <a:r>
              <a:rPr lang="fr-FR" sz="2000" dirty="0"/>
              <a:t>Durée de vie du capteur : 6 jours</a:t>
            </a:r>
          </a:p>
          <a:p>
            <a:pPr marL="285750" indent="-285750">
              <a:buFontTx/>
              <a:buChar char="-"/>
            </a:pPr>
            <a:r>
              <a:rPr lang="fr-FR" sz="2000" dirty="0"/>
              <a:t>Obligation d’une demande d’entente préalable avec la sécurité sociale</a:t>
            </a:r>
          </a:p>
          <a:p>
            <a:pPr marL="285750" indent="-285750">
              <a:buFontTx/>
              <a:buChar char="-"/>
            </a:pPr>
            <a:r>
              <a:rPr lang="fr-FR" sz="2000" dirty="0"/>
              <a:t>Disponible au remboursement en France depuis juin 2018</a:t>
            </a:r>
          </a:p>
          <a:p>
            <a:endParaRPr lang="fr-FR" sz="2000" dirty="0"/>
          </a:p>
          <a:p>
            <a:r>
              <a:rPr lang="fr-FR" sz="2000" dirty="0"/>
              <a:t>Conditions de remboursement </a:t>
            </a:r>
          </a:p>
          <a:p>
            <a:pPr marL="285750" indent="-285750">
              <a:buFontTx/>
              <a:buChar char="-"/>
            </a:pPr>
            <a:r>
              <a:rPr lang="fr-FR" sz="2000" dirty="0"/>
              <a:t>Patients de type 1 (adultes et enfants) sous pompe à insuline depuis plus de 6 mois </a:t>
            </a:r>
          </a:p>
          <a:p>
            <a:pPr marL="285750" indent="-285750">
              <a:buFontTx/>
              <a:buChar char="-"/>
            </a:pPr>
            <a:r>
              <a:rPr lang="fr-FR" sz="2000" dirty="0"/>
              <a:t>HBA1c ≥ à 8% </a:t>
            </a:r>
          </a:p>
          <a:p>
            <a:pPr marL="285750" indent="-285750">
              <a:buFontTx/>
              <a:buChar char="-"/>
            </a:pPr>
            <a:r>
              <a:rPr lang="fr-FR" sz="2000" dirty="0"/>
              <a:t>ou ayant souffert d’hypoglycémies sévères (avec interventions médicales en urgence) dans les 12 derniers mois	</a:t>
            </a:r>
          </a:p>
          <a:p>
            <a:r>
              <a:rPr lang="fr-FR" dirty="0"/>
              <a:t>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971" y="7328"/>
            <a:ext cx="3475055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02859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690</Words>
  <Application>Microsoft Office PowerPoint</Application>
  <PresentationFormat>Grand écran</PresentationFormat>
  <Paragraphs>80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Thème Office</vt:lpstr>
      <vt:lpstr>Les nouvelles technologies dans le domaine du diabète</vt:lpstr>
      <vt:lpstr>La surveillance glycémique </vt:lpstr>
      <vt:lpstr>La mesure du glucose en continu</vt:lpstr>
      <vt:lpstr>Le système Free style libre </vt:lpstr>
      <vt:lpstr>Le système Free style libre 2</vt:lpstr>
      <vt:lpstr>Le système Dexcom G6</vt:lpstr>
      <vt:lpstr>Les pompes à insuline</vt:lpstr>
      <vt:lpstr>Le système Medtronic 640G</vt:lpstr>
      <vt:lpstr>Medtronic 640G + capteur </vt:lpstr>
      <vt:lpstr>Le système Omnipod </vt:lpstr>
      <vt:lpstr>Réservoir de la pompe Omnipod</vt:lpstr>
      <vt:lpstr>Les boucles fermées, une approche vers un « pancréas articiel »</vt:lpstr>
      <vt:lpstr>Diabeloop</vt:lpstr>
      <vt:lpstr>Diabeloop</vt:lpstr>
      <vt:lpstr>Le système Medtronic 780G </vt:lpstr>
      <vt:lpstr>Le système Tandem T-slim</vt:lpstr>
      <vt:lpstr>Exemple d’une patiente </vt:lpstr>
      <vt:lpstr>Exemple d’une patiente</vt:lpstr>
    </vt:vector>
  </TitlesOfParts>
  <Company>CHU de Caen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nouvelles technologies dans le diabète</dc:title>
  <dc:creator>BOMPAIN PAUL ANTOINE</dc:creator>
  <cp:lastModifiedBy>Paul-Antoine BOMPAIN</cp:lastModifiedBy>
  <cp:revision>14</cp:revision>
  <dcterms:created xsi:type="dcterms:W3CDTF">2021-12-08T08:21:59Z</dcterms:created>
  <dcterms:modified xsi:type="dcterms:W3CDTF">2021-12-12T19:34:18Z</dcterms:modified>
</cp:coreProperties>
</file>