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65" r:id="rId6"/>
    <p:sldId id="266" r:id="rId7"/>
    <p:sldId id="267" r:id="rId8"/>
    <p:sldId id="261" r:id="rId9"/>
    <p:sldId id="259" r:id="rId10"/>
    <p:sldId id="272" r:id="rId11"/>
    <p:sldId id="262" r:id="rId12"/>
    <p:sldId id="263" r:id="rId13"/>
    <p:sldId id="264" r:id="rId14"/>
    <p:sldId id="268" r:id="rId15"/>
    <p:sldId id="270" r:id="rId16"/>
    <p:sldId id="273" r:id="rId17"/>
    <p:sldId id="271" r:id="rId18"/>
    <p:sldId id="274" r:id="rId19"/>
    <p:sldId id="275" r:id="rId20"/>
    <p:sldId id="276" r:id="rId21"/>
    <p:sldId id="25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6A264-42CC-44AF-AAC7-6E843256FC4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3C9951-770E-424D-947D-208E9BE9BBAC}">
      <dgm:prSet phldrT="[Texte]"/>
      <dgm:spPr/>
      <dgm:t>
        <a:bodyPr/>
        <a:lstStyle/>
        <a:p>
          <a:r>
            <a:rPr lang="fr-FR" b="1" dirty="0"/>
            <a:t>DT1</a:t>
          </a:r>
        </a:p>
        <a:p>
          <a:r>
            <a:rPr lang="fr-FR" b="1" dirty="0"/>
            <a:t>LADA </a:t>
          </a:r>
        </a:p>
      </dgm:t>
    </dgm:pt>
    <dgm:pt modelId="{E64D52CF-E7D0-4556-8AE7-2CB39FA9A53C}" type="parTrans" cxnId="{879681F0-BDF1-435A-807C-2E79D0CECD4C}">
      <dgm:prSet/>
      <dgm:spPr/>
      <dgm:t>
        <a:bodyPr/>
        <a:lstStyle/>
        <a:p>
          <a:endParaRPr lang="fr-FR"/>
        </a:p>
      </dgm:t>
    </dgm:pt>
    <dgm:pt modelId="{324CAEA7-9F0B-45F7-AB5A-D185BB48FD25}" type="sibTrans" cxnId="{879681F0-BDF1-435A-807C-2E79D0CECD4C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50183896-874F-4243-BC96-4C7ED6F9E73A}">
      <dgm:prSet phldrT="[Texte]"/>
      <dgm:spPr/>
      <dgm:t>
        <a:bodyPr/>
        <a:lstStyle/>
        <a:p>
          <a:r>
            <a:rPr lang="fr-FR" b="1" dirty="0"/>
            <a:t>DT2</a:t>
          </a:r>
        </a:p>
      </dgm:t>
    </dgm:pt>
    <dgm:pt modelId="{A40CB908-EFAA-41A3-AD42-23652EAB828F}" type="parTrans" cxnId="{4AF1DE63-ADC2-4D6A-A788-0A4EAA3E2CD8}">
      <dgm:prSet/>
      <dgm:spPr/>
      <dgm:t>
        <a:bodyPr/>
        <a:lstStyle/>
        <a:p>
          <a:endParaRPr lang="fr-FR"/>
        </a:p>
      </dgm:t>
    </dgm:pt>
    <dgm:pt modelId="{2AC83F5C-BE76-469D-BE7E-34448D8C0BD1}" type="sibTrans" cxnId="{4AF1DE63-ADC2-4D6A-A788-0A4EAA3E2CD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19A44364-00BA-4E52-AF08-93360761626E}">
      <dgm:prSet phldrT="[Texte]" custT="1"/>
      <dgm:spPr/>
      <dgm:t>
        <a:bodyPr/>
        <a:lstStyle/>
        <a:p>
          <a:r>
            <a:rPr lang="fr-FR" sz="1800" b="1" dirty="0"/>
            <a:t>Secondaire à des traitements : </a:t>
          </a:r>
        </a:p>
        <a:p>
          <a:r>
            <a:rPr lang="fr-FR" sz="1800" b="1" dirty="0"/>
            <a:t>- Corticostéroïdes</a:t>
          </a:r>
        </a:p>
        <a:p>
          <a:r>
            <a:rPr lang="fr-FR" sz="1800" b="1" dirty="0"/>
            <a:t>- Immunothérapie</a:t>
          </a:r>
        </a:p>
      </dgm:t>
    </dgm:pt>
    <dgm:pt modelId="{10F062E8-FB3B-4593-9AD2-86DEC5F7225D}" type="parTrans" cxnId="{7A0E8AB6-ECD9-44DB-BEE5-17DBE81926E3}">
      <dgm:prSet/>
      <dgm:spPr/>
      <dgm:t>
        <a:bodyPr/>
        <a:lstStyle/>
        <a:p>
          <a:endParaRPr lang="fr-FR"/>
        </a:p>
      </dgm:t>
    </dgm:pt>
    <dgm:pt modelId="{792FDE39-1307-438C-AE92-EDA7167173F1}" type="sibTrans" cxnId="{7A0E8AB6-ECD9-44DB-BEE5-17DBE81926E3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2F4CABCB-C5BF-421C-9BB4-40D843B6FD01}">
      <dgm:prSet phldrT="[Texte]" custT="1"/>
      <dgm:spPr/>
      <dgm:t>
        <a:bodyPr/>
        <a:lstStyle/>
        <a:p>
          <a:r>
            <a:rPr lang="fr-FR" sz="1800" b="1" dirty="0"/>
            <a:t>Diabètes monogéniques :  </a:t>
          </a:r>
        </a:p>
        <a:p>
          <a:r>
            <a:rPr lang="fr-FR" sz="1800" b="1" dirty="0"/>
            <a:t>- MODY </a:t>
          </a:r>
        </a:p>
        <a:p>
          <a:r>
            <a:rPr lang="fr-FR" sz="1800" b="1" dirty="0"/>
            <a:t>- Mitochondriaux</a:t>
          </a:r>
        </a:p>
      </dgm:t>
    </dgm:pt>
    <dgm:pt modelId="{1AAA8C81-8C09-435D-AAE4-2F420ED074A1}" type="parTrans" cxnId="{28B4CBA4-69D9-489A-A45A-994DEE02BA77}">
      <dgm:prSet/>
      <dgm:spPr/>
      <dgm:t>
        <a:bodyPr/>
        <a:lstStyle/>
        <a:p>
          <a:endParaRPr lang="fr-FR"/>
        </a:p>
      </dgm:t>
    </dgm:pt>
    <dgm:pt modelId="{9306497D-5D71-46D2-8EEC-EE37ED4E835E}" type="sibTrans" cxnId="{28B4CBA4-69D9-489A-A45A-994DEE02BA77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060C8AF9-B403-4BB7-9394-7F3161C379EE}">
      <dgm:prSet phldrT="[Texte]"/>
      <dgm:spPr/>
      <dgm:t>
        <a:bodyPr/>
        <a:lstStyle/>
        <a:p>
          <a:r>
            <a:rPr lang="fr-FR" b="1" dirty="0"/>
            <a:t>Pancréatopathies :</a:t>
          </a:r>
        </a:p>
        <a:p>
          <a:r>
            <a:rPr lang="fr-FR" b="1" dirty="0"/>
            <a:t>- Post chirurgicale</a:t>
          </a:r>
        </a:p>
        <a:p>
          <a:r>
            <a:rPr lang="fr-FR" b="1" dirty="0"/>
            <a:t>- Pancréatite </a:t>
          </a:r>
        </a:p>
        <a:p>
          <a:r>
            <a:rPr lang="fr-FR" b="1" dirty="0"/>
            <a:t>- Tumeurs pancréatiques</a:t>
          </a:r>
        </a:p>
      </dgm:t>
    </dgm:pt>
    <dgm:pt modelId="{8D4024E1-6B9F-417B-9D9C-40C0C25EACA6}" type="parTrans" cxnId="{FBB656E6-9EA9-4A4F-8CD3-F4856F603B2E}">
      <dgm:prSet/>
      <dgm:spPr/>
      <dgm:t>
        <a:bodyPr/>
        <a:lstStyle/>
        <a:p>
          <a:endParaRPr lang="fr-FR"/>
        </a:p>
      </dgm:t>
    </dgm:pt>
    <dgm:pt modelId="{EBDE4A21-28DA-4540-A0AB-50977756A61F}" type="sibTrans" cxnId="{FBB656E6-9EA9-4A4F-8CD3-F4856F603B2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2A6470AD-483C-42AA-B692-7681FDB6234F}">
      <dgm:prSet/>
      <dgm:spPr/>
      <dgm:t>
        <a:bodyPr/>
        <a:lstStyle/>
        <a:p>
          <a:r>
            <a:rPr lang="fr-FR" b="1" dirty="0"/>
            <a:t>Diabète gestationnel </a:t>
          </a:r>
          <a:endParaRPr lang="fr-FR" dirty="0"/>
        </a:p>
      </dgm:t>
    </dgm:pt>
    <dgm:pt modelId="{BCEE9E37-8552-45C5-B6B9-0A5F4690B18B}" type="parTrans" cxnId="{3BAF1214-71ED-4851-BCCC-22AE0B140984}">
      <dgm:prSet/>
      <dgm:spPr/>
      <dgm:t>
        <a:bodyPr/>
        <a:lstStyle/>
        <a:p>
          <a:endParaRPr lang="fr-FR"/>
        </a:p>
      </dgm:t>
    </dgm:pt>
    <dgm:pt modelId="{DA199FEB-AEA2-4AFF-B987-BDA4D77A9E63}" type="sibTrans" cxnId="{3BAF1214-71ED-4851-BCCC-22AE0B140984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5875551F-9012-4D20-9B79-2FFE1D934B37}">
      <dgm:prSet/>
      <dgm:spPr/>
      <dgm:t>
        <a:bodyPr/>
        <a:lstStyle/>
        <a:p>
          <a:r>
            <a:rPr lang="fr-FR" b="1" dirty="0"/>
            <a:t>Endocrinopathies :</a:t>
          </a:r>
        </a:p>
        <a:p>
          <a:r>
            <a:rPr lang="fr-FR" b="1" dirty="0"/>
            <a:t>- Syndrome de Cushing </a:t>
          </a:r>
        </a:p>
        <a:p>
          <a:r>
            <a:rPr lang="fr-FR" b="1" dirty="0"/>
            <a:t>- Acromégalie </a:t>
          </a:r>
        </a:p>
      </dgm:t>
    </dgm:pt>
    <dgm:pt modelId="{C88B62C0-3C95-4050-969E-51F80BABA27C}" type="parTrans" cxnId="{CE1187B1-6447-40C9-B90F-2631BED4724A}">
      <dgm:prSet/>
      <dgm:spPr/>
      <dgm:t>
        <a:bodyPr/>
        <a:lstStyle/>
        <a:p>
          <a:endParaRPr lang="fr-FR"/>
        </a:p>
      </dgm:t>
    </dgm:pt>
    <dgm:pt modelId="{DD018B7E-D99C-4C46-AE3F-B8EEC7A87CFB}" type="sibTrans" cxnId="{CE1187B1-6447-40C9-B90F-2631BED4724A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2049A6DD-6DAA-46BE-A685-DACD3B3433C7}" type="pres">
      <dgm:prSet presAssocID="{1986A264-42CC-44AF-AAC7-6E843256FC49}" presName="diagram" presStyleCnt="0">
        <dgm:presLayoutVars>
          <dgm:dir/>
          <dgm:resizeHandles val="exact"/>
        </dgm:presLayoutVars>
      </dgm:prSet>
      <dgm:spPr/>
    </dgm:pt>
    <dgm:pt modelId="{E2E32EAD-AD24-46FB-B8A4-C82D0FA5194C}" type="pres">
      <dgm:prSet presAssocID="{1A3C9951-770E-424D-947D-208E9BE9BBAC}" presName="node" presStyleLbl="node1" presStyleIdx="0" presStyleCnt="7">
        <dgm:presLayoutVars>
          <dgm:bulletEnabled val="1"/>
        </dgm:presLayoutVars>
      </dgm:prSet>
      <dgm:spPr/>
    </dgm:pt>
    <dgm:pt modelId="{61C4F702-FBA4-4918-9832-F1A18EAC3970}" type="pres">
      <dgm:prSet presAssocID="{324CAEA7-9F0B-45F7-AB5A-D185BB48FD25}" presName="sibTrans" presStyleCnt="0"/>
      <dgm:spPr/>
    </dgm:pt>
    <dgm:pt modelId="{D0264E58-0667-439C-9032-C8E859D6B8DB}" type="pres">
      <dgm:prSet presAssocID="{50183896-874F-4243-BC96-4C7ED6F9E73A}" presName="node" presStyleLbl="node1" presStyleIdx="1" presStyleCnt="7">
        <dgm:presLayoutVars>
          <dgm:bulletEnabled val="1"/>
        </dgm:presLayoutVars>
      </dgm:prSet>
      <dgm:spPr/>
    </dgm:pt>
    <dgm:pt modelId="{E713A695-BDD3-4564-90A2-1F3F7A0E4D19}" type="pres">
      <dgm:prSet presAssocID="{2AC83F5C-BE76-469D-BE7E-34448D8C0BD1}" presName="sibTrans" presStyleCnt="0"/>
      <dgm:spPr/>
    </dgm:pt>
    <dgm:pt modelId="{12F147D3-7C82-462B-9235-9A2E8EDCE8B8}" type="pres">
      <dgm:prSet presAssocID="{2A6470AD-483C-42AA-B692-7681FDB6234F}" presName="node" presStyleLbl="node1" presStyleIdx="2" presStyleCnt="7">
        <dgm:presLayoutVars>
          <dgm:bulletEnabled val="1"/>
        </dgm:presLayoutVars>
      </dgm:prSet>
      <dgm:spPr/>
    </dgm:pt>
    <dgm:pt modelId="{0855B3D5-4021-407F-BFEE-A271782BFCBC}" type="pres">
      <dgm:prSet presAssocID="{DA199FEB-AEA2-4AFF-B987-BDA4D77A9E63}" presName="sibTrans" presStyleCnt="0"/>
      <dgm:spPr/>
    </dgm:pt>
    <dgm:pt modelId="{6063A83A-DAA6-497C-AF01-C850056C1B7A}" type="pres">
      <dgm:prSet presAssocID="{5875551F-9012-4D20-9B79-2FFE1D934B37}" presName="node" presStyleLbl="node1" presStyleIdx="3" presStyleCnt="7">
        <dgm:presLayoutVars>
          <dgm:bulletEnabled val="1"/>
        </dgm:presLayoutVars>
      </dgm:prSet>
      <dgm:spPr/>
    </dgm:pt>
    <dgm:pt modelId="{707D8D7D-21DB-45AA-8483-9A4C5EA5AFFC}" type="pres">
      <dgm:prSet presAssocID="{DD018B7E-D99C-4C46-AE3F-B8EEC7A87CFB}" presName="sibTrans" presStyleCnt="0"/>
      <dgm:spPr/>
    </dgm:pt>
    <dgm:pt modelId="{6A48B6A7-AFB9-4ADF-96CB-94CB0016B793}" type="pres">
      <dgm:prSet presAssocID="{19A44364-00BA-4E52-AF08-93360761626E}" presName="node" presStyleLbl="node1" presStyleIdx="4" presStyleCnt="7">
        <dgm:presLayoutVars>
          <dgm:bulletEnabled val="1"/>
        </dgm:presLayoutVars>
      </dgm:prSet>
      <dgm:spPr/>
    </dgm:pt>
    <dgm:pt modelId="{6D70D1C7-593E-4AB5-8666-BDA569EDE31A}" type="pres">
      <dgm:prSet presAssocID="{792FDE39-1307-438C-AE92-EDA7167173F1}" presName="sibTrans" presStyleCnt="0"/>
      <dgm:spPr/>
    </dgm:pt>
    <dgm:pt modelId="{685B1060-D1F5-40ED-A7C2-A934FAFB6F86}" type="pres">
      <dgm:prSet presAssocID="{2F4CABCB-C5BF-421C-9BB4-40D843B6FD01}" presName="node" presStyleLbl="node1" presStyleIdx="5" presStyleCnt="7" custScaleX="107631">
        <dgm:presLayoutVars>
          <dgm:bulletEnabled val="1"/>
        </dgm:presLayoutVars>
      </dgm:prSet>
      <dgm:spPr/>
    </dgm:pt>
    <dgm:pt modelId="{3426BD15-D26C-4283-98E8-A95EA44BA36D}" type="pres">
      <dgm:prSet presAssocID="{9306497D-5D71-46D2-8EEC-EE37ED4E835E}" presName="sibTrans" presStyleCnt="0"/>
      <dgm:spPr/>
    </dgm:pt>
    <dgm:pt modelId="{571BD3BE-F610-4244-AD70-EBF4A95EDD27}" type="pres">
      <dgm:prSet presAssocID="{060C8AF9-B403-4BB7-9394-7F3161C379EE}" presName="node" presStyleLbl="node1" presStyleIdx="6" presStyleCnt="7">
        <dgm:presLayoutVars>
          <dgm:bulletEnabled val="1"/>
        </dgm:presLayoutVars>
      </dgm:prSet>
      <dgm:spPr/>
    </dgm:pt>
  </dgm:ptLst>
  <dgm:cxnLst>
    <dgm:cxn modelId="{749F1B02-C7DA-4B5D-B145-474D8C10EFC7}" type="presOf" srcId="{19A44364-00BA-4E52-AF08-93360761626E}" destId="{6A48B6A7-AFB9-4ADF-96CB-94CB0016B793}" srcOrd="0" destOrd="0" presId="urn:microsoft.com/office/officeart/2005/8/layout/default"/>
    <dgm:cxn modelId="{3BAF1214-71ED-4851-BCCC-22AE0B140984}" srcId="{1986A264-42CC-44AF-AAC7-6E843256FC49}" destId="{2A6470AD-483C-42AA-B692-7681FDB6234F}" srcOrd="2" destOrd="0" parTransId="{BCEE9E37-8552-45C5-B6B9-0A5F4690B18B}" sibTransId="{DA199FEB-AEA2-4AFF-B987-BDA4D77A9E63}"/>
    <dgm:cxn modelId="{9E7B202E-6A11-432C-8EE1-CBFD6863A91E}" type="presOf" srcId="{1A3C9951-770E-424D-947D-208E9BE9BBAC}" destId="{E2E32EAD-AD24-46FB-B8A4-C82D0FA5194C}" srcOrd="0" destOrd="0" presId="urn:microsoft.com/office/officeart/2005/8/layout/default"/>
    <dgm:cxn modelId="{46FA2143-9F11-493F-AA65-C09E0B62D5BC}" type="presOf" srcId="{060C8AF9-B403-4BB7-9394-7F3161C379EE}" destId="{571BD3BE-F610-4244-AD70-EBF4A95EDD27}" srcOrd="0" destOrd="0" presId="urn:microsoft.com/office/officeart/2005/8/layout/default"/>
    <dgm:cxn modelId="{4AF1DE63-ADC2-4D6A-A788-0A4EAA3E2CD8}" srcId="{1986A264-42CC-44AF-AAC7-6E843256FC49}" destId="{50183896-874F-4243-BC96-4C7ED6F9E73A}" srcOrd="1" destOrd="0" parTransId="{A40CB908-EFAA-41A3-AD42-23652EAB828F}" sibTransId="{2AC83F5C-BE76-469D-BE7E-34448D8C0BD1}"/>
    <dgm:cxn modelId="{1820B77B-F8C5-4813-B5C8-5B612A43CC37}" type="presOf" srcId="{5875551F-9012-4D20-9B79-2FFE1D934B37}" destId="{6063A83A-DAA6-497C-AF01-C850056C1B7A}" srcOrd="0" destOrd="0" presId="urn:microsoft.com/office/officeart/2005/8/layout/default"/>
    <dgm:cxn modelId="{A985F48E-D72F-410A-9686-D377A528FE09}" type="presOf" srcId="{1986A264-42CC-44AF-AAC7-6E843256FC49}" destId="{2049A6DD-6DAA-46BE-A685-DACD3B3433C7}" srcOrd="0" destOrd="0" presId="urn:microsoft.com/office/officeart/2005/8/layout/default"/>
    <dgm:cxn modelId="{829F6898-D776-4CAA-AB53-DC3EFA92326C}" type="presOf" srcId="{2A6470AD-483C-42AA-B692-7681FDB6234F}" destId="{12F147D3-7C82-462B-9235-9A2E8EDCE8B8}" srcOrd="0" destOrd="0" presId="urn:microsoft.com/office/officeart/2005/8/layout/default"/>
    <dgm:cxn modelId="{28B4CBA4-69D9-489A-A45A-994DEE02BA77}" srcId="{1986A264-42CC-44AF-AAC7-6E843256FC49}" destId="{2F4CABCB-C5BF-421C-9BB4-40D843B6FD01}" srcOrd="5" destOrd="0" parTransId="{1AAA8C81-8C09-435D-AAE4-2F420ED074A1}" sibTransId="{9306497D-5D71-46D2-8EEC-EE37ED4E835E}"/>
    <dgm:cxn modelId="{CE1187B1-6447-40C9-B90F-2631BED4724A}" srcId="{1986A264-42CC-44AF-AAC7-6E843256FC49}" destId="{5875551F-9012-4D20-9B79-2FFE1D934B37}" srcOrd="3" destOrd="0" parTransId="{C88B62C0-3C95-4050-969E-51F80BABA27C}" sibTransId="{DD018B7E-D99C-4C46-AE3F-B8EEC7A87CFB}"/>
    <dgm:cxn modelId="{7A0E8AB6-ECD9-44DB-BEE5-17DBE81926E3}" srcId="{1986A264-42CC-44AF-AAC7-6E843256FC49}" destId="{19A44364-00BA-4E52-AF08-93360761626E}" srcOrd="4" destOrd="0" parTransId="{10F062E8-FB3B-4593-9AD2-86DEC5F7225D}" sibTransId="{792FDE39-1307-438C-AE92-EDA7167173F1}"/>
    <dgm:cxn modelId="{04B39AC6-73CE-48C1-AB28-A61A01840051}" type="presOf" srcId="{2F4CABCB-C5BF-421C-9BB4-40D843B6FD01}" destId="{685B1060-D1F5-40ED-A7C2-A934FAFB6F86}" srcOrd="0" destOrd="0" presId="urn:microsoft.com/office/officeart/2005/8/layout/default"/>
    <dgm:cxn modelId="{5CE053E6-7FEF-4E89-BF51-507F7CBAB1E3}" type="presOf" srcId="{50183896-874F-4243-BC96-4C7ED6F9E73A}" destId="{D0264E58-0667-439C-9032-C8E859D6B8DB}" srcOrd="0" destOrd="0" presId="urn:microsoft.com/office/officeart/2005/8/layout/default"/>
    <dgm:cxn modelId="{FBB656E6-9EA9-4A4F-8CD3-F4856F603B2E}" srcId="{1986A264-42CC-44AF-AAC7-6E843256FC49}" destId="{060C8AF9-B403-4BB7-9394-7F3161C379EE}" srcOrd="6" destOrd="0" parTransId="{8D4024E1-6B9F-417B-9D9C-40C0C25EACA6}" sibTransId="{EBDE4A21-28DA-4540-A0AB-50977756A61F}"/>
    <dgm:cxn modelId="{879681F0-BDF1-435A-807C-2E79D0CECD4C}" srcId="{1986A264-42CC-44AF-AAC7-6E843256FC49}" destId="{1A3C9951-770E-424D-947D-208E9BE9BBAC}" srcOrd="0" destOrd="0" parTransId="{E64D52CF-E7D0-4556-8AE7-2CB39FA9A53C}" sibTransId="{324CAEA7-9F0B-45F7-AB5A-D185BB48FD25}"/>
    <dgm:cxn modelId="{C34E0FA6-E880-485A-AC17-23B8FCE1BB6B}" type="presParOf" srcId="{2049A6DD-6DAA-46BE-A685-DACD3B3433C7}" destId="{E2E32EAD-AD24-46FB-B8A4-C82D0FA5194C}" srcOrd="0" destOrd="0" presId="urn:microsoft.com/office/officeart/2005/8/layout/default"/>
    <dgm:cxn modelId="{8772DBB7-99AE-4311-97E9-E3BED66F29BB}" type="presParOf" srcId="{2049A6DD-6DAA-46BE-A685-DACD3B3433C7}" destId="{61C4F702-FBA4-4918-9832-F1A18EAC3970}" srcOrd="1" destOrd="0" presId="urn:microsoft.com/office/officeart/2005/8/layout/default"/>
    <dgm:cxn modelId="{7BD08281-75F4-4B3A-AA48-18F5799F07F1}" type="presParOf" srcId="{2049A6DD-6DAA-46BE-A685-DACD3B3433C7}" destId="{D0264E58-0667-439C-9032-C8E859D6B8DB}" srcOrd="2" destOrd="0" presId="urn:microsoft.com/office/officeart/2005/8/layout/default"/>
    <dgm:cxn modelId="{E654DEBE-80FE-4F3D-A9DB-32918ACC0229}" type="presParOf" srcId="{2049A6DD-6DAA-46BE-A685-DACD3B3433C7}" destId="{E713A695-BDD3-4564-90A2-1F3F7A0E4D19}" srcOrd="3" destOrd="0" presId="urn:microsoft.com/office/officeart/2005/8/layout/default"/>
    <dgm:cxn modelId="{ACE7A6F0-1505-4F6E-86B0-413BE7BD558D}" type="presParOf" srcId="{2049A6DD-6DAA-46BE-A685-DACD3B3433C7}" destId="{12F147D3-7C82-462B-9235-9A2E8EDCE8B8}" srcOrd="4" destOrd="0" presId="urn:microsoft.com/office/officeart/2005/8/layout/default"/>
    <dgm:cxn modelId="{E24CD19D-637B-42F4-882E-253B89BEAF4D}" type="presParOf" srcId="{2049A6DD-6DAA-46BE-A685-DACD3B3433C7}" destId="{0855B3D5-4021-407F-BFEE-A271782BFCBC}" srcOrd="5" destOrd="0" presId="urn:microsoft.com/office/officeart/2005/8/layout/default"/>
    <dgm:cxn modelId="{827758D9-EF91-4EA9-B353-C185FC4110BD}" type="presParOf" srcId="{2049A6DD-6DAA-46BE-A685-DACD3B3433C7}" destId="{6063A83A-DAA6-497C-AF01-C850056C1B7A}" srcOrd="6" destOrd="0" presId="urn:microsoft.com/office/officeart/2005/8/layout/default"/>
    <dgm:cxn modelId="{E820B219-F162-4916-8423-9BBD16EE1491}" type="presParOf" srcId="{2049A6DD-6DAA-46BE-A685-DACD3B3433C7}" destId="{707D8D7D-21DB-45AA-8483-9A4C5EA5AFFC}" srcOrd="7" destOrd="0" presId="urn:microsoft.com/office/officeart/2005/8/layout/default"/>
    <dgm:cxn modelId="{A8CC277A-1D4B-4AF3-BF27-DD1802761D94}" type="presParOf" srcId="{2049A6DD-6DAA-46BE-A685-DACD3B3433C7}" destId="{6A48B6A7-AFB9-4ADF-96CB-94CB0016B793}" srcOrd="8" destOrd="0" presId="urn:microsoft.com/office/officeart/2005/8/layout/default"/>
    <dgm:cxn modelId="{3A6D90FC-E358-4C63-9E91-7AACC5DA4242}" type="presParOf" srcId="{2049A6DD-6DAA-46BE-A685-DACD3B3433C7}" destId="{6D70D1C7-593E-4AB5-8666-BDA569EDE31A}" srcOrd="9" destOrd="0" presId="urn:microsoft.com/office/officeart/2005/8/layout/default"/>
    <dgm:cxn modelId="{741EB411-435A-4378-90B2-B820BF818C5D}" type="presParOf" srcId="{2049A6DD-6DAA-46BE-A685-DACD3B3433C7}" destId="{685B1060-D1F5-40ED-A7C2-A934FAFB6F86}" srcOrd="10" destOrd="0" presId="urn:microsoft.com/office/officeart/2005/8/layout/default"/>
    <dgm:cxn modelId="{7BCDE861-8D6B-4AAE-AB44-D03AB98D2782}" type="presParOf" srcId="{2049A6DD-6DAA-46BE-A685-DACD3B3433C7}" destId="{3426BD15-D26C-4283-98E8-A95EA44BA36D}" srcOrd="11" destOrd="0" presId="urn:microsoft.com/office/officeart/2005/8/layout/default"/>
    <dgm:cxn modelId="{8A376066-7214-4D80-9434-328ECD78A320}" type="presParOf" srcId="{2049A6DD-6DAA-46BE-A685-DACD3B3433C7}" destId="{571BD3BE-F610-4244-AD70-EBF4A95EDD2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32EAD-AD24-46FB-B8A4-C82D0FA5194C}">
      <dsp:nvSpPr>
        <dsp:cNvPr id="0" name=""/>
        <dsp:cNvSpPr/>
      </dsp:nvSpPr>
      <dsp:spPr>
        <a:xfrm>
          <a:off x="1344179" y="1190"/>
          <a:ext cx="2520336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DT1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LADA </a:t>
          </a:r>
        </a:p>
      </dsp:txBody>
      <dsp:txXfrm>
        <a:off x="1344179" y="1190"/>
        <a:ext cx="2520336" cy="1512202"/>
      </dsp:txXfrm>
    </dsp:sp>
    <dsp:sp modelId="{D0264E58-0667-439C-9032-C8E859D6B8DB}">
      <dsp:nvSpPr>
        <dsp:cNvPr id="0" name=""/>
        <dsp:cNvSpPr/>
      </dsp:nvSpPr>
      <dsp:spPr>
        <a:xfrm>
          <a:off x="4116550" y="1190"/>
          <a:ext cx="2520336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DT2</a:t>
          </a:r>
        </a:p>
      </dsp:txBody>
      <dsp:txXfrm>
        <a:off x="4116550" y="1190"/>
        <a:ext cx="2520336" cy="1512202"/>
      </dsp:txXfrm>
    </dsp:sp>
    <dsp:sp modelId="{12F147D3-7C82-462B-9235-9A2E8EDCE8B8}">
      <dsp:nvSpPr>
        <dsp:cNvPr id="0" name=""/>
        <dsp:cNvSpPr/>
      </dsp:nvSpPr>
      <dsp:spPr>
        <a:xfrm>
          <a:off x="6888920" y="1190"/>
          <a:ext cx="2520336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Diabète gestationnel </a:t>
          </a:r>
          <a:endParaRPr lang="fr-FR" sz="1800" kern="1200" dirty="0"/>
        </a:p>
      </dsp:txBody>
      <dsp:txXfrm>
        <a:off x="6888920" y="1190"/>
        <a:ext cx="2520336" cy="1512202"/>
      </dsp:txXfrm>
    </dsp:sp>
    <dsp:sp modelId="{6063A83A-DAA6-497C-AF01-C850056C1B7A}">
      <dsp:nvSpPr>
        <dsp:cNvPr id="0" name=""/>
        <dsp:cNvSpPr/>
      </dsp:nvSpPr>
      <dsp:spPr>
        <a:xfrm>
          <a:off x="1248016" y="1765426"/>
          <a:ext cx="2520336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Endocrinopathies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Syndrome de Cushing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Acromégalie </a:t>
          </a:r>
        </a:p>
      </dsp:txBody>
      <dsp:txXfrm>
        <a:off x="1248016" y="1765426"/>
        <a:ext cx="2520336" cy="1512202"/>
      </dsp:txXfrm>
    </dsp:sp>
    <dsp:sp modelId="{6A48B6A7-AFB9-4ADF-96CB-94CB0016B793}">
      <dsp:nvSpPr>
        <dsp:cNvPr id="0" name=""/>
        <dsp:cNvSpPr/>
      </dsp:nvSpPr>
      <dsp:spPr>
        <a:xfrm>
          <a:off x="4020386" y="1765426"/>
          <a:ext cx="2520336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Secondaire à des traitements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Corticostéroïdes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Immunothérapie</a:t>
          </a:r>
        </a:p>
      </dsp:txBody>
      <dsp:txXfrm>
        <a:off x="4020386" y="1765426"/>
        <a:ext cx="2520336" cy="1512202"/>
      </dsp:txXfrm>
    </dsp:sp>
    <dsp:sp modelId="{685B1060-D1F5-40ED-A7C2-A934FAFB6F86}">
      <dsp:nvSpPr>
        <dsp:cNvPr id="0" name=""/>
        <dsp:cNvSpPr/>
      </dsp:nvSpPr>
      <dsp:spPr>
        <a:xfrm>
          <a:off x="6792757" y="1765426"/>
          <a:ext cx="2712663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Diabètes monogéniques :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MODY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Mitochondriaux</a:t>
          </a:r>
        </a:p>
      </dsp:txBody>
      <dsp:txXfrm>
        <a:off x="6792757" y="1765426"/>
        <a:ext cx="2712663" cy="1512202"/>
      </dsp:txXfrm>
    </dsp:sp>
    <dsp:sp modelId="{571BD3BE-F610-4244-AD70-EBF4A95EDD27}">
      <dsp:nvSpPr>
        <dsp:cNvPr id="0" name=""/>
        <dsp:cNvSpPr/>
      </dsp:nvSpPr>
      <dsp:spPr>
        <a:xfrm>
          <a:off x="4116550" y="3529662"/>
          <a:ext cx="2520336" cy="15122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Pancréatopathies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Post chirurgicale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Pancréatite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- Tumeurs pancréatiques</a:t>
          </a:r>
        </a:p>
      </dsp:txBody>
      <dsp:txXfrm>
        <a:off x="4116550" y="3529662"/>
        <a:ext cx="2520336" cy="151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E6060-C7BB-4516-828A-13DEF0FCA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28558A-D109-4982-ABAE-2AF9467F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0ABDDF-B213-4008-92A8-6D699D0E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4C67B-224B-4644-B24F-044BC9B5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C0A80F-ACAA-45B7-B051-BE55141D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70C2D-5F13-4868-A996-83E788AD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E59664-1234-4F4D-A586-E4679485F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93F993-3EB8-4C76-885D-58299A13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2DABA5-D85D-456D-97B0-1C4DDBF3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37D4D-99E4-4B49-965D-BFD82EC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3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2D6ACE-6B24-4623-9611-3E0257B30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8183A9-89CA-4724-82DD-1CD52043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70D2C5-EF14-4FF4-A46A-18530935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61B4D6-EA9D-4EEF-8F33-E629FBF9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C746A-4917-474C-B099-0C4FC27E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2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96484-8F9F-4A07-B13D-809F5CDC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17B7BC-B36F-40CD-A4F6-4397B6745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AD334-F85C-447F-AE3C-E7BC5DF9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F6A17D-0E7B-466D-A59B-5C585E15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799659-C69C-4623-A1AC-A3D936A0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02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33EFE-28EB-45FA-8ABB-C1C4B700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D8369D-2F05-4C45-96E0-81E18BC17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0EA5D4-3E24-4B84-9B09-A0D28F08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28D1D-80EE-487C-B04E-3EC37C3D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68A78-3F13-4965-A46F-3D92460A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2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406FB-1DF8-4B20-B938-F7F0FCB7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1AE0F-61E5-42A0-99CE-80703399C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4CDBD3-5C5C-4A56-AFC4-496B98659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432D14-BA27-45C2-8252-7C719173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3D353F-589B-45AE-8F3D-AFB0708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40043-27D3-4B02-8EFF-89BDDAB8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2AED6-D19C-4C8B-88CE-D7079853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951ADF-6598-4049-AB16-343C6FFD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F1F364-BA1C-4567-87E7-030AFE146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6B051-07B9-4059-8E2E-86F9B3732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B05048-95A2-48E7-BD15-EE8055B7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23DC38-B6C8-4589-B53B-B034888E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40BCF8-B878-4D27-905D-F6E0B117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02BD9C-3254-4F16-90BE-8A8C1EA5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26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38B9A-0021-4B80-B666-D56AE795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D687A9-64E7-4872-976F-396C7F57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260FF3-A0DB-4466-B5C8-535F7AF9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AA63F-1138-49F6-A6CB-E9B4538C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86D92F-716F-4205-A425-B9D6596E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7F05F6-84AC-4F0D-9455-BF219ADB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E52260-F896-4A82-811E-3772E7C3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4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8DE0D-6652-4710-856A-49520A2B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9AA5F6-B941-4EB5-9295-6C903BCA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095D73-F7F8-4CEB-8B80-19F1704A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F7EDC7-7E2B-4EA5-82F3-3070B6E3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221205-E841-4119-BF8F-DE469D55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D33E16-3636-48EE-8606-CC06DBA7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2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C653E-9948-42E6-BB93-09BFBED1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82F9C6-01B1-48C2-B62C-A1BF4CB24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75717-C915-4A6F-8B41-76BAE55C3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16D2C7-286D-4F3B-B3D5-E76AD7E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E489D9-9CB2-446E-AD70-94E9543B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7AEBF-A79E-4B00-8D76-7F02F95D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4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857074-4C4A-43B7-AFFD-6CC5A990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B7166B-DB84-43FB-A2FD-F0A3FCF3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6570A-8786-42F0-BB9B-F42A928A1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E018-01B7-49AB-A6C8-B02A3E708486}" type="datetimeFigureOut">
              <a:rPr lang="fr-FR" smtClean="0"/>
              <a:t>12/12/2021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D66BE-96C5-4533-9F16-49670301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D2EC7-F82E-4714-9136-AB41DC114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B5A2C-C788-4C0D-809C-E3AEB3CE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2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DAC80-327E-4A43-8893-1B672D753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anomalies de la régulation glycémique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57CF04-76E6-4938-9616-248C50D99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fr-FR" dirty="0"/>
          </a:p>
          <a:p>
            <a:pPr algn="r"/>
            <a:r>
              <a:rPr lang="fr-FR" dirty="0"/>
              <a:t>Formation aux enseignants ST2S</a:t>
            </a:r>
          </a:p>
          <a:p>
            <a:pPr algn="r"/>
            <a:r>
              <a:rPr lang="fr-FR" dirty="0"/>
              <a:t>Dr. Paul-Antoine BOMPAIN</a:t>
            </a:r>
          </a:p>
          <a:p>
            <a:pPr algn="r"/>
            <a:r>
              <a:rPr lang="fr-FR" dirty="0"/>
              <a:t>13/12/2021</a:t>
            </a:r>
          </a:p>
        </p:txBody>
      </p:sp>
    </p:spTree>
    <p:extLst>
      <p:ext uri="{BB962C8B-B14F-4D97-AF65-F5344CB8AC3E}">
        <p14:creationId xmlns:p14="http://schemas.microsoft.com/office/powerpoint/2010/main" val="34522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LADA (Latent </a:t>
            </a:r>
            <a:r>
              <a:rPr lang="fr-FR" dirty="0" err="1"/>
              <a:t>autoimmune</a:t>
            </a:r>
            <a:r>
              <a:rPr lang="fr-FR" dirty="0"/>
              <a:t> </a:t>
            </a:r>
            <a:r>
              <a:rPr lang="fr-FR" dirty="0" err="1"/>
              <a:t>diabetes</a:t>
            </a:r>
            <a:r>
              <a:rPr lang="fr-FR" dirty="0"/>
              <a:t> in </a:t>
            </a:r>
            <a:r>
              <a:rPr lang="fr-FR" dirty="0" err="1"/>
              <a:t>adults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Diabète auto-immun de développement lent chez l’adulte</a:t>
            </a:r>
          </a:p>
          <a:p>
            <a:r>
              <a:rPr lang="fr-FR" dirty="0"/>
              <a:t>Caractérisé par une évolution plus rapide vers la nécessité d’une insulinothérapie comparativement au DT2</a:t>
            </a:r>
          </a:p>
          <a:p>
            <a:r>
              <a:rPr lang="fr-FR" dirty="0"/>
              <a:t>Sous diagnostiqué en l’absence du dosage des anticorps   </a:t>
            </a:r>
          </a:p>
          <a:p>
            <a:r>
              <a:rPr lang="fr-FR" dirty="0"/>
              <a:t>Le dosage du peptide C peut être utile dans cette situation, devant la destruction lente des îlots ß pancréatiques </a:t>
            </a:r>
          </a:p>
        </p:txBody>
      </p:sp>
    </p:spTree>
    <p:extLst>
      <p:ext uri="{BB962C8B-B14F-4D97-AF65-F5344CB8AC3E}">
        <p14:creationId xmlns:p14="http://schemas.microsoft.com/office/powerpoint/2010/main" val="115507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CFB6D-BAAF-427D-A12A-14AEF12E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diabète de type 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F962D-FA84-4CE9-B57D-74B45E809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Environ 80 à 90% des patients diabétiques </a:t>
            </a:r>
          </a:p>
          <a:p>
            <a:r>
              <a:rPr lang="fr-FR" dirty="0"/>
              <a:t>Mécanismes : insulinopénie relative + insulinorésistance</a:t>
            </a:r>
          </a:p>
          <a:p>
            <a:r>
              <a:rPr lang="fr-FR" dirty="0"/>
              <a:t>Facteurs environnementaux : obésité androïde, sédentarité, syndrome métabolique </a:t>
            </a:r>
          </a:p>
          <a:p>
            <a:r>
              <a:rPr lang="fr-FR" dirty="0"/>
              <a:t>Contexte d’antécédents familiaux fréquents (maladie polygénique)</a:t>
            </a:r>
          </a:p>
          <a:p>
            <a:r>
              <a:rPr lang="fr-FR" dirty="0"/>
              <a:t>Evolution latente, mode de découverte souvent fortuit</a:t>
            </a:r>
          </a:p>
          <a:p>
            <a:r>
              <a:rPr lang="fr-FR" dirty="0"/>
              <a:t>Complications diabétiques souvent associées au diagnostic : rétinopathie diabétique, néphropathie, maladie cardio-vasculaire </a:t>
            </a:r>
          </a:p>
        </p:txBody>
      </p:sp>
    </p:spTree>
    <p:extLst>
      <p:ext uri="{BB962C8B-B14F-4D97-AF65-F5344CB8AC3E}">
        <p14:creationId xmlns:p14="http://schemas.microsoft.com/office/powerpoint/2010/main" val="338047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405B7-5BDE-454B-9824-F808C079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98"/>
            <a:ext cx="10515600" cy="1325563"/>
          </a:xfrm>
        </p:spPr>
        <p:txBody>
          <a:bodyPr/>
          <a:lstStyle/>
          <a:p>
            <a:r>
              <a:rPr lang="fr-FR" dirty="0"/>
              <a:t>Physiopathologie DT2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923438-FC33-453E-87A5-C2578111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82" y="1288015"/>
            <a:ext cx="9356436" cy="5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9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93BE6-4105-48E8-A53B-AE8056C1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diabète gestationnel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43DE4-E24A-419A-B02E-35B32FFB0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Dépistage en France entre 24 et 28 SA, </a:t>
            </a:r>
            <a:br>
              <a:rPr lang="fr-FR" dirty="0"/>
            </a:br>
            <a:r>
              <a:rPr lang="fr-FR" dirty="0"/>
              <a:t>en présence de facteurs de risque :</a:t>
            </a:r>
          </a:p>
          <a:p>
            <a:pPr lvl="1"/>
            <a:r>
              <a:rPr lang="fr-FR" dirty="0"/>
              <a:t>Âge &gt; 35 ans</a:t>
            </a:r>
          </a:p>
          <a:p>
            <a:pPr lvl="1"/>
            <a:r>
              <a:rPr lang="fr-FR" dirty="0"/>
              <a:t>IMC &gt; 25 kg/m²</a:t>
            </a:r>
          </a:p>
          <a:p>
            <a:pPr lvl="1"/>
            <a:r>
              <a:rPr lang="fr-FR" dirty="0"/>
              <a:t>Antécédent familial de diabète </a:t>
            </a:r>
          </a:p>
          <a:p>
            <a:pPr lvl="1"/>
            <a:r>
              <a:rPr lang="fr-FR" dirty="0"/>
              <a:t>Antécédent de macrosomie fœtale (&gt; 4kg à terme) </a:t>
            </a:r>
          </a:p>
          <a:p>
            <a:endParaRPr lang="fr-FR" dirty="0"/>
          </a:p>
          <a:p>
            <a:r>
              <a:rPr lang="fr-FR" dirty="0"/>
              <a:t>Objectifs glycémiques stricts afin de prévenir des complications materno-fœtales : </a:t>
            </a:r>
          </a:p>
          <a:p>
            <a:pPr lvl="1"/>
            <a:r>
              <a:rPr lang="fr-FR" dirty="0"/>
              <a:t>Glycémie avant repas &lt; 0,95g/L </a:t>
            </a:r>
          </a:p>
          <a:p>
            <a:pPr lvl="1"/>
            <a:r>
              <a:rPr lang="fr-FR" dirty="0"/>
              <a:t>Glycémie 2h après le repas &lt; 1,2 g/L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E2758E-6087-45EE-9A02-15425F3B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932" y="203826"/>
            <a:ext cx="1995094" cy="2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3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AC394-CCD2-41EF-871F-2322901D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diagnostiques DG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DF8F51C-5B78-44A2-B9C8-2D43FC432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49" y="1859500"/>
            <a:ext cx="4448175" cy="3924300"/>
          </a:xfrm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19133FAE-FD35-484D-AED2-7CF9DBCF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7" y="495475"/>
            <a:ext cx="3264065" cy="38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6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075" y="230919"/>
            <a:ext cx="10515600" cy="1325563"/>
          </a:xfrm>
        </p:spPr>
        <p:txBody>
          <a:bodyPr/>
          <a:lstStyle/>
          <a:p>
            <a:r>
              <a:rPr lang="fr-FR" dirty="0"/>
              <a:t>Diabètes MODY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0075" y="1485230"/>
            <a:ext cx="10515600" cy="117883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MODY = </a:t>
            </a:r>
            <a:r>
              <a:rPr lang="en-US" dirty="0"/>
              <a:t>Maturity-Onset Diabetes of the Young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Regroupés sous le terme de diabètes monogéniques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60" y="2890591"/>
            <a:ext cx="7446830" cy="34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évoquer un diabète monogénique ?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30417"/>
              </p:ext>
            </p:extLst>
          </p:nvPr>
        </p:nvGraphicFramePr>
        <p:xfrm>
          <a:off x="558140" y="1690688"/>
          <a:ext cx="10795660" cy="43891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795660">
                  <a:extLst>
                    <a:ext uri="{9D8B030D-6E8A-4147-A177-3AD203B41FA5}">
                      <a16:colId xmlns:a16="http://schemas.microsoft.com/office/drawing/2014/main" val="2027823121"/>
                    </a:ext>
                  </a:extLst>
                </a:gridCol>
              </a:tblGrid>
              <a:tr h="232041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Hyperglycémie à jeun modérée,</a:t>
                      </a: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 stable dans le long terme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Diabète gestationnel en l’absence de facteur de risque classique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Phénotype suggérant un DT1 mais sans cétose et sans anticorps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Phénotype suggérant un DT1 inhabituellement stable et facile à contrôler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Diabète inhabituellement sensible à de faibles doses de sulfamide hypoglycémiant ou de glinide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Forte histoire familiale de diabète de révélation précoce chez des sujets de poids normal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Présence de symptômes extra-pancréatiques évocateur d’un diabète syndromique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0" baseline="0" dirty="0">
                          <a:solidFill>
                            <a:schemeClr val="tx1"/>
                          </a:solidFill>
                        </a:rPr>
                        <a:t>Histoire familiale de diabète ou d’hyperinsulinisme de révélation néonatale ou dans la petite enfance 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0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7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MODY 2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Découvert en 1992</a:t>
            </a:r>
          </a:p>
          <a:p>
            <a:r>
              <a:rPr lang="fr-FR" dirty="0"/>
              <a:t>Gène responsable : GCK (</a:t>
            </a:r>
            <a:r>
              <a:rPr lang="fr-FR" dirty="0" err="1"/>
              <a:t>Glucokinase</a:t>
            </a:r>
            <a:r>
              <a:rPr lang="fr-FR" dirty="0"/>
              <a:t>) </a:t>
            </a:r>
          </a:p>
          <a:p>
            <a:r>
              <a:rPr lang="fr-FR" dirty="0"/>
              <a:t>Le plus fréquent (½ des diabètes monogéniques en France)</a:t>
            </a:r>
          </a:p>
          <a:p>
            <a:r>
              <a:rPr lang="fr-FR" dirty="0"/>
              <a:t>20% des patients sont traités (soit par insuline, soit par sulfamides hypoglycémiants) </a:t>
            </a:r>
          </a:p>
          <a:p>
            <a:r>
              <a:rPr lang="fr-FR" dirty="0"/>
              <a:t>L’interruption de tout traitement n’entraîne en général aucune détérioration glycémique  </a:t>
            </a:r>
          </a:p>
          <a:p>
            <a:r>
              <a:rPr lang="fr-FR" dirty="0"/>
              <a:t>Le diagnostic est utile pour la réassurance du patient (aspects administratifs, prise en charge des grossesses…) </a:t>
            </a:r>
          </a:p>
        </p:txBody>
      </p:sp>
    </p:spTree>
    <p:extLst>
      <p:ext uri="{BB962C8B-B14F-4D97-AF65-F5344CB8AC3E}">
        <p14:creationId xmlns:p14="http://schemas.microsoft.com/office/powerpoint/2010/main" val="303060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MODY 3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¼ des diabètes monogéniques en France</a:t>
            </a:r>
          </a:p>
          <a:p>
            <a:r>
              <a:rPr lang="fr-FR" dirty="0"/>
              <a:t>Gène responsable : HNF1 alpha (</a:t>
            </a:r>
            <a:r>
              <a:rPr lang="fr-FR" dirty="0" err="1"/>
              <a:t>Hepatocyte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 Factor)  </a:t>
            </a:r>
          </a:p>
          <a:p>
            <a:r>
              <a:rPr lang="fr-FR" dirty="0"/>
              <a:t>La sécrétion d’insuline est sévèrement altérée avec le temps </a:t>
            </a:r>
          </a:p>
          <a:p>
            <a:r>
              <a:rPr lang="fr-FR" dirty="0"/>
              <a:t>Une sensibilité aux sulfamides hypoglycémiants est cependant conservée chez la majorité des patients </a:t>
            </a:r>
          </a:p>
          <a:p>
            <a:r>
              <a:rPr lang="fr-FR" dirty="0"/>
              <a:t>Le diagnostic peut donc permettre de remplacer l’insulinothérapie par un traitement oral (SH ou glinide) </a:t>
            </a:r>
          </a:p>
        </p:txBody>
      </p:sp>
    </p:spTree>
    <p:extLst>
      <p:ext uri="{BB962C8B-B14F-4D97-AF65-F5344CB8AC3E}">
        <p14:creationId xmlns:p14="http://schemas.microsoft.com/office/powerpoint/2010/main" val="203307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Diabète cortico-induit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068" y="2106138"/>
            <a:ext cx="10515600" cy="4351338"/>
          </a:xfrm>
        </p:spPr>
        <p:txBody>
          <a:bodyPr/>
          <a:lstStyle/>
          <a:p>
            <a:r>
              <a:rPr lang="fr-FR" dirty="0"/>
              <a:t>Représente environ 2% des diabètes </a:t>
            </a:r>
          </a:p>
          <a:p>
            <a:r>
              <a:rPr lang="fr-FR" dirty="0"/>
              <a:t>Corticostéroïdes = molécules largement prescrites dans le traitement de nombreuses maladies inflammatoires, auto-immunes ou allergiques mais également chez les patients transplantés ou atteints de maladies hématologiques malignes </a:t>
            </a:r>
          </a:p>
          <a:p>
            <a:r>
              <a:rPr lang="fr-FR" dirty="0"/>
              <a:t>Responsables d’hyperglycémies vespérales +++ (diagnostic difficile sur une simple GAJ veineuse, cycle de glycémies capillaires en journée toutes les 4h)</a:t>
            </a:r>
          </a:p>
          <a:p>
            <a:r>
              <a:rPr lang="fr-FR" dirty="0"/>
              <a:t>Nécessité de recourir à l’insulinothérapie le plus souvent (diminuent la sensibilité à l’insuline des tissus cibles : foie, muscles…)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26" y="239238"/>
            <a:ext cx="36290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4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0A6D1-7CAC-4D43-928D-E10448BD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Prévalence du diabète 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EF70AB5-DD2C-4B50-8380-28A6757D4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457" y="1595365"/>
            <a:ext cx="4591050" cy="425767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FAC05E-C9F2-4D79-91EF-7B62D9C1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41" y="1595365"/>
            <a:ext cx="5131088" cy="19346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C35E2C-E571-47A1-800B-457F3CD7A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2" y="3724202"/>
            <a:ext cx="5131087" cy="21475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372763-2973-408F-93FB-2604F16DFBE5}"/>
              </a:ext>
            </a:extLst>
          </p:cNvPr>
          <p:cNvSpPr txBox="1"/>
          <p:nvPr/>
        </p:nvSpPr>
        <p:spPr>
          <a:xfrm>
            <a:off x="1537183" y="6085687"/>
            <a:ext cx="279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i="1" dirty="0"/>
              <a:t>NCD-</a:t>
            </a:r>
            <a:r>
              <a:rPr lang="fr-FR" i="1" dirty="0" err="1"/>
              <a:t>RisC</a:t>
            </a:r>
            <a:r>
              <a:rPr lang="fr-FR" i="1" dirty="0"/>
              <a:t> Lancet 2016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FCCA29-3EE8-4E09-B87D-62F378D84989}"/>
              </a:ext>
            </a:extLst>
          </p:cNvPr>
          <p:cNvSpPr txBox="1"/>
          <p:nvPr/>
        </p:nvSpPr>
        <p:spPr>
          <a:xfrm>
            <a:off x="8760836" y="6085687"/>
            <a:ext cx="279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i="1" dirty="0"/>
              <a:t>Atlas FID 9</a:t>
            </a:r>
            <a:r>
              <a:rPr lang="fr-FR" i="1" baseline="30000" dirty="0"/>
              <a:t>ème</a:t>
            </a:r>
            <a:r>
              <a:rPr lang="fr-FR" i="1" dirty="0"/>
              <a:t> édition 2019</a:t>
            </a:r>
          </a:p>
        </p:txBody>
      </p:sp>
    </p:spTree>
    <p:extLst>
      <p:ext uri="{BB962C8B-B14F-4D97-AF65-F5344CB8AC3E}">
        <p14:creationId xmlns:p14="http://schemas.microsoft.com/office/powerpoint/2010/main" val="11115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Diabète cortico-induit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920" y="1894351"/>
            <a:ext cx="8558159" cy="36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6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FDA04-17DD-445C-B6B0-FBE01F5F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classer les étiologies du diabète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8B820DC-7873-4658-AC96-A5DBB96A5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579531"/>
              </p:ext>
            </p:extLst>
          </p:nvPr>
        </p:nvGraphicFramePr>
        <p:xfrm>
          <a:off x="838200" y="1524000"/>
          <a:ext cx="10753437" cy="504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01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0782D-57F2-4A03-BCC0-DC23A3B8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pancréatique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61D9F-1276-47D8-9101-39AEBB6B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594716"/>
            <a:ext cx="7289800" cy="4351338"/>
          </a:xfrm>
        </p:spPr>
        <p:txBody>
          <a:bodyPr/>
          <a:lstStyle/>
          <a:p>
            <a:r>
              <a:rPr lang="fr-FR" dirty="0"/>
              <a:t>Les cellules ß pancréatiques sont les cellules majoritaires du fonctionnement endocrine pancréatique (70%)</a:t>
            </a:r>
          </a:p>
          <a:p>
            <a:r>
              <a:rPr lang="fr-FR" dirty="0"/>
              <a:t>Elles sont prédominantes dans la queue du pancréas </a:t>
            </a:r>
          </a:p>
          <a:p>
            <a:r>
              <a:rPr lang="fr-FR" dirty="0"/>
              <a:t>Elles produisent l’insuline, qui est excrétée dans le sang en 60 min </a:t>
            </a:r>
          </a:p>
          <a:p>
            <a:r>
              <a:rPr lang="fr-FR" dirty="0"/>
              <a:t>L’hormone de contre-régulation est le glucagon, produite par les cellules </a:t>
            </a:r>
            <a:r>
              <a:rPr lang="el-GR" dirty="0"/>
              <a:t>α</a:t>
            </a:r>
            <a:endParaRPr lang="fr-FR" dirty="0"/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6C39D869-DC7D-4944-91DC-5CD6DA65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14" y="2115416"/>
            <a:ext cx="45148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5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20337-5F33-4594-B359-702EFA5E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de l’insuline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396BD-BD9A-42F0-99E7-DC85C36C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48868" cy="309871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Hormone peptidique composée de 51 acides aminés, formée de 2 chaînes A et B, reliées par 2 ponts disulfures</a:t>
            </a:r>
          </a:p>
          <a:p>
            <a:r>
              <a:rPr lang="fr-FR" dirty="0"/>
              <a:t>Synthétisée sous forme de pro-insuline </a:t>
            </a:r>
          </a:p>
          <a:p>
            <a:r>
              <a:rPr lang="fr-FR" dirty="0"/>
              <a:t>Peptide C = produit de dégradation après clivage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230BDF-346D-45A6-A6AD-3311FD2B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069" y="2178546"/>
            <a:ext cx="5634181" cy="23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D25EE-97EB-46BB-9608-1A7CFEB2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 diagnostique d’un diabète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8442592-7066-4DEC-8214-F6D4AA89F7A0}"/>
              </a:ext>
            </a:extLst>
          </p:cNvPr>
          <p:cNvSpPr/>
          <p:nvPr/>
        </p:nvSpPr>
        <p:spPr>
          <a:xfrm>
            <a:off x="838200" y="2516697"/>
            <a:ext cx="10811494" cy="322976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GAJ veineuse ≥ 1,26 g/L </a:t>
            </a:r>
          </a:p>
          <a:p>
            <a:pPr algn="ctr"/>
            <a:r>
              <a:rPr lang="fr-FR" sz="4400" b="1" dirty="0">
                <a:solidFill>
                  <a:schemeClr val="tx1"/>
                </a:solidFill>
              </a:rPr>
              <a:t>à 2 reprises </a:t>
            </a:r>
          </a:p>
          <a:p>
            <a:pPr algn="ctr"/>
            <a:r>
              <a:rPr lang="fr-FR" sz="4400" b="1" dirty="0">
                <a:solidFill>
                  <a:schemeClr val="tx1"/>
                </a:solidFill>
              </a:rPr>
              <a:t>Ou si &gt; 2 g/L à n’importe quel moment de la journée</a:t>
            </a:r>
          </a:p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4F854D-27D7-49A8-9D52-E81BD83FB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328" y="905173"/>
            <a:ext cx="3162650" cy="16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1659B-ED13-4D89-91FD-60267BDA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Hémoglobine glyquée (HbA1c)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021E9-AB30-4E1A-887C-8B2D2A2B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Marqueur biologique utile à la surveillance d’un patient diabétique</a:t>
            </a:r>
          </a:p>
          <a:p>
            <a:r>
              <a:rPr lang="fr-FR" dirty="0"/>
              <a:t>Reflet d’une moyenne glycémique des 3 derniers mois 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19AE1437-930C-4110-B76E-4E3D9935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07353"/>
            <a:ext cx="97536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2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17502-F818-431D-8108-308C64A9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4" y="977521"/>
            <a:ext cx="2710343" cy="2654912"/>
          </a:xfrm>
        </p:spPr>
        <p:txBody>
          <a:bodyPr>
            <a:normAutofit/>
          </a:bodyPr>
          <a:lstStyle/>
          <a:p>
            <a:r>
              <a:rPr lang="fr-FR" dirty="0"/>
              <a:t>Objectifs </a:t>
            </a:r>
            <a:br>
              <a:rPr lang="fr-FR" dirty="0"/>
            </a:br>
            <a:r>
              <a:rPr lang="fr-FR" dirty="0"/>
              <a:t>HbA1C</a:t>
            </a:r>
            <a:br>
              <a:rPr lang="fr-FR" dirty="0"/>
            </a:br>
            <a:br>
              <a:rPr lang="fr-FR" dirty="0"/>
            </a:br>
            <a:r>
              <a:rPr lang="fr-FR" sz="2000" i="1" dirty="0"/>
              <a:t>SFD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CD81CF-7D9D-43E5-86C3-44251C3E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58" y="106217"/>
            <a:ext cx="8362078" cy="66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53330-4206-445A-B4C3-06C44A2D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signes cliniques évocateurs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C5D3E-A14B-4303-86B2-293CD7AA3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Syndrome cardinal = reflet de l’insulinopénie  </a:t>
            </a:r>
          </a:p>
          <a:p>
            <a:pPr lvl="1"/>
            <a:r>
              <a:rPr lang="fr-FR" dirty="0"/>
              <a:t>Syndrome </a:t>
            </a:r>
            <a:r>
              <a:rPr lang="fr-FR" dirty="0" err="1"/>
              <a:t>polyuro-polidipsique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Amaigrissement à appétit conservé, déshydratation, amyotrophie  </a:t>
            </a:r>
          </a:p>
          <a:p>
            <a:pPr lvl="1"/>
            <a:r>
              <a:rPr lang="fr-FR" dirty="0"/>
              <a:t>Asthénie </a:t>
            </a:r>
          </a:p>
          <a:p>
            <a:pPr lvl="1"/>
            <a:r>
              <a:rPr lang="fr-FR" dirty="0"/>
              <a:t>Glycosurie, cétonurie, hyperglycémie 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46D8034-FC6D-485F-8593-620633B2A14B}"/>
              </a:ext>
            </a:extLst>
          </p:cNvPr>
          <p:cNvSpPr/>
          <p:nvPr/>
        </p:nvSpPr>
        <p:spPr>
          <a:xfrm>
            <a:off x="3910668" y="4263387"/>
            <a:ext cx="4370664" cy="16190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b="1" i="1" dirty="0">
                <a:solidFill>
                  <a:schemeClr val="tx1"/>
                </a:solidFill>
              </a:rPr>
              <a:t>La glycosurie est liée au dépassement du seuil de réabsorption rénal du glucose, </a:t>
            </a:r>
          </a:p>
          <a:p>
            <a:pPr marL="0" indent="0" algn="ctr">
              <a:buNone/>
            </a:pPr>
            <a:r>
              <a:rPr lang="fr-FR" b="1" i="1" dirty="0">
                <a:solidFill>
                  <a:schemeClr val="tx1"/>
                </a:solidFill>
              </a:rPr>
              <a:t>lorsque glycémie &gt; 10 mmol/L (= 2 g/L) </a:t>
            </a:r>
          </a:p>
        </p:txBody>
      </p:sp>
    </p:spTree>
    <p:extLst>
      <p:ext uri="{BB962C8B-B14F-4D97-AF65-F5344CB8AC3E}">
        <p14:creationId xmlns:p14="http://schemas.microsoft.com/office/powerpoint/2010/main" val="313557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520F1-ED7E-4AD3-A81B-6230EBDC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diabète de type 1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9FBF6A-04AB-4056-9261-340DB491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3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Environ 10% des patients diabétiques </a:t>
            </a:r>
          </a:p>
          <a:p>
            <a:r>
              <a:rPr lang="fr-FR" dirty="0"/>
              <a:t>Maladie auto-immune, en lien avec une destruction des cellules ß pancréatiques </a:t>
            </a:r>
          </a:p>
          <a:p>
            <a:r>
              <a:rPr lang="fr-FR" dirty="0"/>
              <a:t>Les signes cliniques surviennent lorsque 85% des cellules ont été détruites</a:t>
            </a:r>
          </a:p>
          <a:p>
            <a:r>
              <a:rPr lang="fr-FR" dirty="0"/>
              <a:t>Découverte souvent à l’adolescence sur un mode brutal (acido-cétose), mais peut survenir aussi à l’âge adulte : DT1 lent (LADA en anglais) </a:t>
            </a:r>
          </a:p>
          <a:p>
            <a:r>
              <a:rPr lang="fr-FR" dirty="0"/>
              <a:t>Une courte période de rémission peut s’observer : « lune de miel », mais rechute inéluctable au bout de 6 mois à 2 ans </a:t>
            </a:r>
          </a:p>
          <a:p>
            <a:r>
              <a:rPr lang="fr-FR" dirty="0"/>
              <a:t>Evolution vers une insulinopénie absolue</a:t>
            </a:r>
          </a:p>
          <a:p>
            <a:r>
              <a:rPr lang="fr-FR" dirty="0"/>
              <a:t>Fréquence d’association d’autres atteintes auto-immunes : dysthyroïdies, insuffisance surrénalienne, maladie de Biermer, maladie cœliaque, vitiligo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4D6DF65-7E97-45EF-977B-D315D4BD2DB5}"/>
              </a:ext>
            </a:extLst>
          </p:cNvPr>
          <p:cNvSpPr/>
          <p:nvPr/>
        </p:nvSpPr>
        <p:spPr>
          <a:xfrm>
            <a:off x="8082093" y="352629"/>
            <a:ext cx="3271707" cy="17365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Dosage des anticorps :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Anti-GAD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Anti-IA2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Anti-Insuline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Anti ZnT8</a:t>
            </a:r>
          </a:p>
        </p:txBody>
      </p:sp>
    </p:spTree>
    <p:extLst>
      <p:ext uri="{BB962C8B-B14F-4D97-AF65-F5344CB8AC3E}">
        <p14:creationId xmlns:p14="http://schemas.microsoft.com/office/powerpoint/2010/main" val="324983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896</Words>
  <Application>Microsoft Office PowerPoint</Application>
  <PresentationFormat>Grand écran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Les anomalies de la régulation glycémique</vt:lpstr>
      <vt:lpstr>Prévalence du diabète  </vt:lpstr>
      <vt:lpstr>Physiopathologie pancréatique </vt:lpstr>
      <vt:lpstr>Structure de l’insuline </vt:lpstr>
      <vt:lpstr>Critère diagnostique d’un diabète </vt:lpstr>
      <vt:lpstr>Hémoglobine glyquée (HbA1c) </vt:lpstr>
      <vt:lpstr>Objectifs  HbA1C  SFD 2019</vt:lpstr>
      <vt:lpstr>Les signes cliniques évocateurs </vt:lpstr>
      <vt:lpstr>Le diabète de type 1 </vt:lpstr>
      <vt:lpstr>LADA (Latent autoimmune diabetes in adults)</vt:lpstr>
      <vt:lpstr>Le diabète de type 2 </vt:lpstr>
      <vt:lpstr>Physiopathologie DT2</vt:lpstr>
      <vt:lpstr>Le diabète gestationnel </vt:lpstr>
      <vt:lpstr>Critères diagnostiques DG</vt:lpstr>
      <vt:lpstr>Diabètes MODY </vt:lpstr>
      <vt:lpstr>Quand évoquer un diabète monogénique ? </vt:lpstr>
      <vt:lpstr>MODY 2 </vt:lpstr>
      <vt:lpstr>MODY 3 </vt:lpstr>
      <vt:lpstr>Diabète cortico-induit </vt:lpstr>
      <vt:lpstr>Diabète cortico-induit </vt:lpstr>
      <vt:lpstr>Comment classer les étiologies du diabète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anomalies de la régulation glycémique</dc:title>
  <dc:creator>Paul-Antoine BOMPAIN</dc:creator>
  <cp:lastModifiedBy>Paul-Antoine BOMPAIN</cp:lastModifiedBy>
  <cp:revision>17</cp:revision>
  <dcterms:created xsi:type="dcterms:W3CDTF">2021-11-10T14:29:32Z</dcterms:created>
  <dcterms:modified xsi:type="dcterms:W3CDTF">2021-12-12T19:39:16Z</dcterms:modified>
</cp:coreProperties>
</file>